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4" r:id="rId3"/>
    <p:sldId id="260" r:id="rId4"/>
    <p:sldId id="257" r:id="rId5"/>
    <p:sldId id="258" r:id="rId6"/>
    <p:sldId id="259" r:id="rId7"/>
    <p:sldId id="265" r:id="rId8"/>
    <p:sldId id="269" r:id="rId9"/>
    <p:sldId id="266" r:id="rId10"/>
    <p:sldId id="267" r:id="rId11"/>
    <p:sldId id="270" r:id="rId12"/>
    <p:sldId id="271" r:id="rId13"/>
    <p:sldId id="272" r:id="rId14"/>
    <p:sldId id="273" r:id="rId15"/>
    <p:sldId id="26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E68A7-801B-45BA-991D-C9849F5BE62D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BBCB6-4AD3-475F-A793-C746B04BFE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30011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2BBCB6-4AD3-475F-A793-C746B04BFE83}" type="slidenum">
              <a:rPr lang="en-IN" smtClean="0"/>
              <a:pPr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55488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CC02-B893-45A1-81B4-5C73E940E0AE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8447-AE59-498E-BAAF-F423A48DAE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9455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CC02-B893-45A1-81B4-5C73E940E0AE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8447-AE59-498E-BAAF-F423A48DAE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70301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CC02-B893-45A1-81B4-5C73E940E0AE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8447-AE59-498E-BAAF-F423A48DAE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6468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CC02-B893-45A1-81B4-5C73E940E0AE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8447-AE59-498E-BAAF-F423A48DAE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75523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CC02-B893-45A1-81B4-5C73E940E0AE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8447-AE59-498E-BAAF-F423A48DAE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9229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CC02-B893-45A1-81B4-5C73E940E0AE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8447-AE59-498E-BAAF-F423A48DAE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91313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CC02-B893-45A1-81B4-5C73E940E0AE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8447-AE59-498E-BAAF-F423A48DAE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64433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CC02-B893-45A1-81B4-5C73E940E0AE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8447-AE59-498E-BAAF-F423A48DAE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23089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CC02-B893-45A1-81B4-5C73E940E0AE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8447-AE59-498E-BAAF-F423A48DAE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5228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CC02-B893-45A1-81B4-5C73E940E0AE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8447-AE59-498E-BAAF-F423A48DAE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326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CC02-B893-45A1-81B4-5C73E940E0AE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8447-AE59-498E-BAAF-F423A48DAE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75423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ACC02-B893-45A1-81B4-5C73E940E0AE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58447-AE59-498E-BAAF-F423A48DAE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003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journal/mathematical-biosciences" TargetMode="External"/><Relationship Id="rId2" Type="http://schemas.openxmlformats.org/officeDocument/2006/relationships/hyperlink" Target="https://www.cambridge.org/core/search?filters%5bauthorTerms%5d=Eric%20Renshaw&amp;eventCode=SE-A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 Lag Model of Population </a:t>
            </a:r>
            <a:r>
              <a:rPr lang="en-US" dirty="0" smtClean="0"/>
              <a:t>Growth</a:t>
            </a:r>
            <a:br>
              <a:rPr lang="en-US" dirty="0" smtClean="0"/>
            </a:br>
            <a:r>
              <a:rPr lang="en-US" sz="2000" dirty="0" smtClean="0"/>
              <a:t>Dr Mohammed Shoeb</a:t>
            </a:r>
            <a:br>
              <a:rPr lang="en-US" sz="2000" dirty="0" smtClean="0"/>
            </a:br>
            <a:r>
              <a:rPr lang="en-US" sz="2000" dirty="0" smtClean="0"/>
              <a:t>Assistant Professor</a:t>
            </a:r>
            <a:br>
              <a:rPr lang="en-US" sz="2000" dirty="0" smtClean="0"/>
            </a:br>
            <a:r>
              <a:rPr lang="en-US" sz="2000" dirty="0" smtClean="0"/>
              <a:t>Department of Zoology</a:t>
            </a:r>
            <a:br>
              <a:rPr lang="en-US" sz="2000" dirty="0" smtClean="0"/>
            </a:br>
            <a:r>
              <a:rPr lang="en-US" sz="2000" dirty="0" smtClean="0"/>
              <a:t>Govt. Dr WW Patankar Girl’s PG College, Durg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1472241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</a:t>
            </a:r>
            <a:r>
              <a:rPr lang="en-US" dirty="0" err="1" smtClean="0"/>
              <a:t>rτ</a:t>
            </a:r>
            <a:r>
              <a:rPr lang="en-US" dirty="0" smtClean="0"/>
              <a:t> is small (between 0 to 0.368)  the population increases smoothly to a carrying capacity.</a:t>
            </a:r>
          </a:p>
          <a:p>
            <a:r>
              <a:rPr lang="en-US" dirty="0" smtClean="0"/>
              <a:t> If </a:t>
            </a:r>
            <a:r>
              <a:rPr lang="en-US" dirty="0" err="1" smtClean="0"/>
              <a:t>rτ</a:t>
            </a:r>
            <a:r>
              <a:rPr lang="en-US" dirty="0" smtClean="0"/>
              <a:t> is moderate (0.368 to 1.570) the population first overshoots then undershoots carrying capacity, followed by dampening oscillation to reach carrying capacity over time. </a:t>
            </a:r>
          </a:p>
          <a:p>
            <a:r>
              <a:rPr lang="en-US" dirty="0" smtClean="0"/>
              <a:t> If </a:t>
            </a:r>
            <a:r>
              <a:rPr lang="en-US" dirty="0" err="1" smtClean="0"/>
              <a:t>rτ</a:t>
            </a:r>
            <a:r>
              <a:rPr lang="en-US" dirty="0" smtClean="0"/>
              <a:t> is large (&gt;1.570)  the population goes into a stable limit cycle of oscillations above and below carrying capacity that go on indefinitely.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59763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Time</a:t>
            </a:r>
            <a:r>
              <a:rPr spc="-10" dirty="0"/>
              <a:t> </a:t>
            </a:r>
            <a:r>
              <a:rPr dirty="0"/>
              <a:t>lags</a:t>
            </a:r>
            <a:r>
              <a:rPr spc="10" dirty="0"/>
              <a:t> </a:t>
            </a:r>
            <a:r>
              <a:rPr spc="-5" dirty="0"/>
              <a:t>(continuous</a:t>
            </a:r>
            <a:r>
              <a:rPr spc="-10" dirty="0"/>
              <a:t> </a:t>
            </a:r>
            <a:r>
              <a:rPr spc="-5" dirty="0"/>
              <a:t>population)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1932623"/>
            <a:ext cx="4126229" cy="378237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517394" y="2754248"/>
            <a:ext cx="115443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nsolas"/>
                <a:cs typeface="Consolas"/>
              </a:rPr>
              <a:t>r</a:t>
            </a:r>
            <a:r>
              <a:rPr sz="1800" spc="-55" dirty="0">
                <a:latin typeface="Consolas"/>
                <a:cs typeface="Consolas"/>
              </a:rPr>
              <a:t> </a:t>
            </a:r>
            <a:r>
              <a:rPr sz="1800" b="1" spc="-5" dirty="0">
                <a:latin typeface="Consolas"/>
                <a:cs typeface="Consolas"/>
              </a:rPr>
              <a:t>&lt;-</a:t>
            </a:r>
            <a:r>
              <a:rPr sz="1800" b="1" spc="-40" dirty="0">
                <a:latin typeface="Consolas"/>
                <a:cs typeface="Consolas"/>
              </a:rPr>
              <a:t> </a:t>
            </a:r>
            <a:r>
              <a:rPr sz="1800" b="1" spc="-10" dirty="0">
                <a:solidFill>
                  <a:srgbClr val="00007E"/>
                </a:solidFill>
                <a:latin typeface="Consolas"/>
                <a:cs typeface="Consolas"/>
              </a:rPr>
              <a:t>0.4</a:t>
            </a:r>
            <a:endParaRPr sz="18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onsolas"/>
                <a:cs typeface="Consolas"/>
              </a:rPr>
              <a:t>K</a:t>
            </a:r>
            <a:r>
              <a:rPr sz="1800" spc="-60" dirty="0">
                <a:latin typeface="Consolas"/>
                <a:cs typeface="Consolas"/>
              </a:rPr>
              <a:t> </a:t>
            </a:r>
            <a:r>
              <a:rPr sz="1800" b="1" spc="-5" dirty="0">
                <a:latin typeface="Consolas"/>
                <a:cs typeface="Consolas"/>
              </a:rPr>
              <a:t>&lt;-</a:t>
            </a:r>
            <a:r>
              <a:rPr sz="1800" b="1" spc="-40" dirty="0">
                <a:latin typeface="Consolas"/>
                <a:cs typeface="Consolas"/>
              </a:rPr>
              <a:t> </a:t>
            </a:r>
            <a:r>
              <a:rPr sz="1800" b="1" spc="-5" dirty="0">
                <a:solidFill>
                  <a:srgbClr val="00007E"/>
                </a:solidFill>
                <a:latin typeface="Consolas"/>
                <a:cs typeface="Consolas"/>
              </a:rPr>
              <a:t>1000</a:t>
            </a:r>
            <a:endParaRPr sz="18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onsolas"/>
                <a:cs typeface="Consolas"/>
              </a:rPr>
              <a:t>τ</a:t>
            </a:r>
            <a:r>
              <a:rPr sz="1800" spc="-55" dirty="0">
                <a:latin typeface="Consolas"/>
                <a:cs typeface="Consolas"/>
              </a:rPr>
              <a:t> </a:t>
            </a:r>
            <a:r>
              <a:rPr sz="1800" b="1" spc="-5" dirty="0">
                <a:latin typeface="Consolas"/>
                <a:cs typeface="Consolas"/>
              </a:rPr>
              <a:t>&lt;-</a:t>
            </a:r>
            <a:r>
              <a:rPr sz="1800" b="1" spc="-40" dirty="0">
                <a:latin typeface="Consolas"/>
                <a:cs typeface="Consolas"/>
              </a:rPr>
              <a:t> </a:t>
            </a:r>
            <a:r>
              <a:rPr sz="1800" b="1" dirty="0">
                <a:solidFill>
                  <a:srgbClr val="00007E"/>
                </a:solidFill>
                <a:latin typeface="Consolas"/>
                <a:cs typeface="Consolas"/>
              </a:rPr>
              <a:t>0</a:t>
            </a:r>
            <a:endParaRPr sz="1800">
              <a:latin typeface="Consolas"/>
              <a:cs typeface="Consola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15000" y="1972055"/>
            <a:ext cx="340360" cy="17145"/>
          </a:xfrm>
          <a:custGeom>
            <a:avLst/>
            <a:gdLst/>
            <a:ahLst/>
            <a:cxnLst/>
            <a:rect l="l" t="t" r="r" b="b"/>
            <a:pathLst>
              <a:path w="340360" h="17144">
                <a:moveTo>
                  <a:pt x="339851" y="0"/>
                </a:moveTo>
                <a:lnTo>
                  <a:pt x="0" y="0"/>
                </a:lnTo>
                <a:lnTo>
                  <a:pt x="0" y="16763"/>
                </a:lnTo>
                <a:lnTo>
                  <a:pt x="339851" y="16763"/>
                </a:lnTo>
                <a:lnTo>
                  <a:pt x="3398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61738" y="1728723"/>
            <a:ext cx="1149350" cy="502920"/>
          </a:xfrm>
          <a:custGeom>
            <a:avLst/>
            <a:gdLst/>
            <a:ahLst/>
            <a:cxnLst/>
            <a:rect l="l" t="t" r="r" b="b"/>
            <a:pathLst>
              <a:path w="1149350" h="502919">
                <a:moveTo>
                  <a:pt x="1059429" y="0"/>
                </a:moveTo>
                <a:lnTo>
                  <a:pt x="1052317" y="8381"/>
                </a:lnTo>
                <a:lnTo>
                  <a:pt x="1067345" y="24903"/>
                </a:lnTo>
                <a:lnTo>
                  <a:pt x="1081003" y="45497"/>
                </a:lnTo>
                <a:lnTo>
                  <a:pt x="1104260" y="98805"/>
                </a:lnTo>
                <a:lnTo>
                  <a:pt x="1119579" y="167655"/>
                </a:lnTo>
                <a:lnTo>
                  <a:pt x="1123423" y="207694"/>
                </a:lnTo>
                <a:lnTo>
                  <a:pt x="1124707" y="251460"/>
                </a:lnTo>
                <a:lnTo>
                  <a:pt x="1123423" y="295151"/>
                </a:lnTo>
                <a:lnTo>
                  <a:pt x="1119579" y="335152"/>
                </a:lnTo>
                <a:lnTo>
                  <a:pt x="1104260" y="403987"/>
                </a:lnTo>
                <a:lnTo>
                  <a:pt x="1081003" y="457311"/>
                </a:lnTo>
                <a:lnTo>
                  <a:pt x="1052317" y="494538"/>
                </a:lnTo>
                <a:lnTo>
                  <a:pt x="1059429" y="502792"/>
                </a:lnTo>
                <a:lnTo>
                  <a:pt x="1093084" y="465772"/>
                </a:lnTo>
                <a:lnTo>
                  <a:pt x="1122167" y="410845"/>
                </a:lnTo>
                <a:lnTo>
                  <a:pt x="1142169" y="339137"/>
                </a:lnTo>
                <a:lnTo>
                  <a:pt x="1147170" y="297241"/>
                </a:lnTo>
                <a:lnTo>
                  <a:pt x="1148837" y="251333"/>
                </a:lnTo>
                <a:lnTo>
                  <a:pt x="1147170" y="205515"/>
                </a:lnTo>
                <a:lnTo>
                  <a:pt x="1142169" y="163687"/>
                </a:lnTo>
                <a:lnTo>
                  <a:pt x="1133835" y="125835"/>
                </a:lnTo>
                <a:lnTo>
                  <a:pt x="1108185" y="62257"/>
                </a:lnTo>
                <a:lnTo>
                  <a:pt x="1076840" y="16259"/>
                </a:lnTo>
                <a:lnTo>
                  <a:pt x="1059429" y="0"/>
                </a:lnTo>
                <a:close/>
              </a:path>
              <a:path w="1149350" h="502919">
                <a:moveTo>
                  <a:pt x="89403" y="0"/>
                </a:moveTo>
                <a:lnTo>
                  <a:pt x="55764" y="37020"/>
                </a:lnTo>
                <a:lnTo>
                  <a:pt x="26792" y="91948"/>
                </a:lnTo>
                <a:lnTo>
                  <a:pt x="6678" y="163687"/>
                </a:lnTo>
                <a:lnTo>
                  <a:pt x="1664" y="205515"/>
                </a:lnTo>
                <a:lnTo>
                  <a:pt x="0" y="251460"/>
                </a:lnTo>
                <a:lnTo>
                  <a:pt x="1664" y="297241"/>
                </a:lnTo>
                <a:lnTo>
                  <a:pt x="6678" y="339137"/>
                </a:lnTo>
                <a:lnTo>
                  <a:pt x="15050" y="377009"/>
                </a:lnTo>
                <a:lnTo>
                  <a:pt x="40700" y="440535"/>
                </a:lnTo>
                <a:lnTo>
                  <a:pt x="71994" y="486533"/>
                </a:lnTo>
                <a:lnTo>
                  <a:pt x="89403" y="502792"/>
                </a:lnTo>
                <a:lnTo>
                  <a:pt x="96642" y="494538"/>
                </a:lnTo>
                <a:lnTo>
                  <a:pt x="81596" y="477942"/>
                </a:lnTo>
                <a:lnTo>
                  <a:pt x="67908" y="457311"/>
                </a:lnTo>
                <a:lnTo>
                  <a:pt x="44699" y="403987"/>
                </a:lnTo>
                <a:lnTo>
                  <a:pt x="29268" y="335152"/>
                </a:lnTo>
                <a:lnTo>
                  <a:pt x="25411" y="295151"/>
                </a:lnTo>
                <a:lnTo>
                  <a:pt x="24129" y="251333"/>
                </a:lnTo>
                <a:lnTo>
                  <a:pt x="25411" y="207694"/>
                </a:lnTo>
                <a:lnTo>
                  <a:pt x="29268" y="167655"/>
                </a:lnTo>
                <a:lnTo>
                  <a:pt x="44699" y="98805"/>
                </a:lnTo>
                <a:lnTo>
                  <a:pt x="67908" y="45497"/>
                </a:lnTo>
                <a:lnTo>
                  <a:pt x="96642" y="8381"/>
                </a:lnTo>
                <a:lnTo>
                  <a:pt x="894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665089" y="1785874"/>
            <a:ext cx="2179320" cy="5022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ts val="1875"/>
              </a:lnSpc>
              <a:spcBef>
                <a:spcPts val="105"/>
              </a:spcBef>
              <a:tabLst>
                <a:tab pos="1202690" algn="l"/>
              </a:tabLst>
            </a:pPr>
            <a:r>
              <a:rPr sz="3000" baseline="41666" dirty="0">
                <a:latin typeface="Cambria Math"/>
                <a:cs typeface="Cambria Math"/>
              </a:rPr>
              <a:t>𝑑𝑁</a:t>
            </a:r>
            <a:r>
              <a:rPr sz="3000" spc="225" baseline="41666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=</a:t>
            </a:r>
            <a:r>
              <a:rPr sz="2000" spc="114" dirty="0">
                <a:latin typeface="Cambria Math"/>
                <a:cs typeface="Cambria Math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𝑟𝑁	</a:t>
            </a:r>
            <a:r>
              <a:rPr sz="2000" dirty="0">
                <a:latin typeface="Cambria Math"/>
                <a:cs typeface="Cambria Math"/>
              </a:rPr>
              <a:t>1</a:t>
            </a:r>
            <a:r>
              <a:rPr sz="2000" spc="-2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−</a:t>
            </a:r>
            <a:r>
              <a:rPr sz="2000" spc="-25" dirty="0">
                <a:latin typeface="Cambria Math"/>
                <a:cs typeface="Cambria Math"/>
              </a:rPr>
              <a:t> </a:t>
            </a:r>
            <a:r>
              <a:rPr sz="3000" spc="-7" baseline="41666" dirty="0">
                <a:latin typeface="Cambria Math"/>
                <a:cs typeface="Cambria Math"/>
              </a:rPr>
              <a:t>𝑁</a:t>
            </a:r>
            <a:r>
              <a:rPr sz="2175" spc="-7" baseline="42145" dirty="0">
                <a:latin typeface="Cambria Math"/>
                <a:cs typeface="Cambria Math"/>
              </a:rPr>
              <a:t>𝑡−𝑐</a:t>
            </a:r>
            <a:endParaRPr sz="2175" baseline="42145">
              <a:latin typeface="Cambria Math"/>
              <a:cs typeface="Cambria Math"/>
            </a:endParaRPr>
          </a:p>
          <a:p>
            <a:pPr marL="93345">
              <a:lnSpc>
                <a:spcPts val="1875"/>
              </a:lnSpc>
              <a:tabLst>
                <a:tab pos="1800225" algn="l"/>
              </a:tabLst>
            </a:pPr>
            <a:r>
              <a:rPr sz="2000" dirty="0">
                <a:latin typeface="Cambria Math"/>
                <a:cs typeface="Cambria Math"/>
              </a:rPr>
              <a:t>𝑑𝑡	𝐾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310628" y="1972055"/>
            <a:ext cx="494030" cy="17145"/>
          </a:xfrm>
          <a:custGeom>
            <a:avLst/>
            <a:gdLst/>
            <a:ahLst/>
            <a:cxnLst/>
            <a:rect l="l" t="t" r="r" b="b"/>
            <a:pathLst>
              <a:path w="494029" h="17144">
                <a:moveTo>
                  <a:pt x="493775" y="0"/>
                </a:moveTo>
                <a:lnTo>
                  <a:pt x="0" y="0"/>
                </a:lnTo>
                <a:lnTo>
                  <a:pt x="0" y="16763"/>
                </a:lnTo>
                <a:lnTo>
                  <a:pt x="493775" y="16763"/>
                </a:lnTo>
                <a:lnTo>
                  <a:pt x="4937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783707" y="3453510"/>
            <a:ext cx="145542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onsolas"/>
                <a:cs typeface="Consolas"/>
              </a:rPr>
              <a:t>t</a:t>
            </a:r>
            <a:r>
              <a:rPr sz="1200" spc="-35" dirty="0">
                <a:latin typeface="Consolas"/>
                <a:cs typeface="Consolas"/>
              </a:rPr>
              <a:t> </a:t>
            </a:r>
            <a:r>
              <a:rPr sz="1200" b="1" dirty="0">
                <a:latin typeface="Consolas"/>
                <a:cs typeface="Consolas"/>
              </a:rPr>
              <a:t>&lt;-</a:t>
            </a:r>
            <a:r>
              <a:rPr sz="1200" b="1" spc="-30" dirty="0">
                <a:latin typeface="Consolas"/>
                <a:cs typeface="Consolas"/>
              </a:rPr>
              <a:t> </a:t>
            </a:r>
            <a:r>
              <a:rPr sz="1200" b="1" dirty="0">
                <a:latin typeface="Consolas"/>
                <a:cs typeface="Consolas"/>
              </a:rPr>
              <a:t>seq(</a:t>
            </a:r>
            <a:r>
              <a:rPr sz="1200" b="1" dirty="0">
                <a:solidFill>
                  <a:srgbClr val="00007E"/>
                </a:solidFill>
                <a:latin typeface="Consolas"/>
                <a:cs typeface="Consolas"/>
              </a:rPr>
              <a:t>1</a:t>
            </a:r>
            <a:r>
              <a:rPr sz="1200" b="1" dirty="0">
                <a:latin typeface="Consolas"/>
                <a:cs typeface="Consolas"/>
              </a:rPr>
              <a:t>,</a:t>
            </a:r>
            <a:r>
              <a:rPr sz="1200" b="1" dirty="0">
                <a:solidFill>
                  <a:srgbClr val="00007E"/>
                </a:solidFill>
                <a:latin typeface="Consolas"/>
                <a:cs typeface="Consolas"/>
              </a:rPr>
              <a:t>100</a:t>
            </a:r>
            <a:r>
              <a:rPr sz="1200" b="1" dirty="0">
                <a:latin typeface="Consolas"/>
                <a:cs typeface="Consolas"/>
              </a:rPr>
              <a:t>,</a:t>
            </a:r>
            <a:r>
              <a:rPr sz="1200" b="1" dirty="0">
                <a:solidFill>
                  <a:srgbClr val="00007E"/>
                </a:solidFill>
                <a:latin typeface="Consolas"/>
                <a:cs typeface="Consolas"/>
              </a:rPr>
              <a:t>1</a:t>
            </a:r>
            <a:r>
              <a:rPr sz="1200" b="1" dirty="0">
                <a:latin typeface="Consolas"/>
                <a:cs typeface="Consolas"/>
              </a:rPr>
              <a:t>)</a:t>
            </a:r>
            <a:endParaRPr sz="12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onsolas"/>
                <a:cs typeface="Consolas"/>
              </a:rPr>
              <a:t>N0</a:t>
            </a:r>
            <a:r>
              <a:rPr sz="1200" spc="-35" dirty="0">
                <a:latin typeface="Consolas"/>
                <a:cs typeface="Consolas"/>
              </a:rPr>
              <a:t> </a:t>
            </a:r>
            <a:r>
              <a:rPr sz="1200" b="1" spc="-5" dirty="0">
                <a:latin typeface="Consolas"/>
                <a:cs typeface="Consolas"/>
              </a:rPr>
              <a:t>&lt;-</a:t>
            </a:r>
            <a:r>
              <a:rPr sz="1200" b="1" spc="-35" dirty="0">
                <a:latin typeface="Consolas"/>
                <a:cs typeface="Consolas"/>
              </a:rPr>
              <a:t> </a:t>
            </a:r>
            <a:r>
              <a:rPr sz="1200" b="1" dirty="0">
                <a:solidFill>
                  <a:srgbClr val="00007E"/>
                </a:solidFill>
                <a:latin typeface="Consolas"/>
                <a:cs typeface="Consolas"/>
              </a:rPr>
              <a:t>100</a:t>
            </a:r>
            <a:endParaRPr sz="12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onsolas"/>
                <a:cs typeface="Consolas"/>
              </a:rPr>
              <a:t>r</a:t>
            </a:r>
            <a:r>
              <a:rPr sz="1200" spc="-35" dirty="0">
                <a:latin typeface="Consolas"/>
                <a:cs typeface="Consolas"/>
              </a:rPr>
              <a:t> </a:t>
            </a:r>
            <a:r>
              <a:rPr sz="1200" b="1" dirty="0">
                <a:latin typeface="Consolas"/>
                <a:cs typeface="Consolas"/>
              </a:rPr>
              <a:t>&lt;-</a:t>
            </a:r>
            <a:r>
              <a:rPr sz="1200" b="1" spc="-35" dirty="0">
                <a:latin typeface="Consolas"/>
                <a:cs typeface="Consolas"/>
              </a:rPr>
              <a:t> </a:t>
            </a:r>
            <a:r>
              <a:rPr sz="1200" b="1" dirty="0">
                <a:solidFill>
                  <a:srgbClr val="00007E"/>
                </a:solidFill>
                <a:latin typeface="Consolas"/>
                <a:cs typeface="Consolas"/>
              </a:rPr>
              <a:t>0.4</a:t>
            </a:r>
            <a:endParaRPr sz="12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onsolas"/>
                <a:cs typeface="Consolas"/>
              </a:rPr>
              <a:t>K</a:t>
            </a:r>
            <a:r>
              <a:rPr sz="1200" spc="-35" dirty="0">
                <a:latin typeface="Consolas"/>
                <a:cs typeface="Consolas"/>
              </a:rPr>
              <a:t> </a:t>
            </a:r>
            <a:r>
              <a:rPr sz="1200" b="1" dirty="0">
                <a:latin typeface="Consolas"/>
                <a:cs typeface="Consolas"/>
              </a:rPr>
              <a:t>&lt;-</a:t>
            </a:r>
            <a:r>
              <a:rPr sz="1200" b="1" spc="-35" dirty="0">
                <a:latin typeface="Consolas"/>
                <a:cs typeface="Consolas"/>
              </a:rPr>
              <a:t> </a:t>
            </a:r>
            <a:r>
              <a:rPr sz="1200" b="1" dirty="0">
                <a:solidFill>
                  <a:srgbClr val="00007E"/>
                </a:solidFill>
                <a:latin typeface="Consolas"/>
                <a:cs typeface="Consolas"/>
              </a:rPr>
              <a:t>1000</a:t>
            </a:r>
            <a:endParaRPr sz="1200">
              <a:latin typeface="Consolas"/>
              <a:cs typeface="Consola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95517" y="4209288"/>
            <a:ext cx="757555" cy="178435"/>
          </a:xfrm>
          <a:prstGeom prst="rect">
            <a:avLst/>
          </a:prstGeom>
          <a:solidFill>
            <a:srgbClr val="EFD7A8"/>
          </a:solidFill>
        </p:spPr>
        <p:txBody>
          <a:bodyPr vert="horz" wrap="square" lIns="0" tIns="0" rIns="0" bIns="0" rtlCol="0">
            <a:spAutoFit/>
          </a:bodyPr>
          <a:lstStyle/>
          <a:p>
            <a:pPr marL="635">
              <a:lnSpc>
                <a:spcPts val="1350"/>
              </a:lnSpc>
            </a:pPr>
            <a:r>
              <a:rPr sz="1200" dirty="0">
                <a:latin typeface="Consolas"/>
                <a:cs typeface="Consolas"/>
              </a:rPr>
              <a:t>tau</a:t>
            </a:r>
            <a:r>
              <a:rPr sz="1200" spc="-40" dirty="0">
                <a:latin typeface="Consolas"/>
                <a:cs typeface="Consolas"/>
              </a:rPr>
              <a:t> </a:t>
            </a:r>
            <a:r>
              <a:rPr sz="1200" b="1" dirty="0">
                <a:latin typeface="Consolas"/>
                <a:cs typeface="Consolas"/>
              </a:rPr>
              <a:t>&lt;-</a:t>
            </a:r>
            <a:r>
              <a:rPr sz="1200" b="1" spc="-30" dirty="0">
                <a:latin typeface="Consolas"/>
                <a:cs typeface="Consolas"/>
              </a:rPr>
              <a:t> </a:t>
            </a:r>
            <a:r>
              <a:rPr sz="1200" b="1" dirty="0">
                <a:solidFill>
                  <a:srgbClr val="00007E"/>
                </a:solidFill>
                <a:latin typeface="Consolas"/>
                <a:cs typeface="Consolas"/>
              </a:rPr>
              <a:t>0</a:t>
            </a:r>
            <a:endParaRPr sz="1200">
              <a:latin typeface="Consolas"/>
              <a:cs typeface="Consola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635242" y="4392167"/>
            <a:ext cx="338455" cy="178435"/>
          </a:xfrm>
          <a:custGeom>
            <a:avLst/>
            <a:gdLst/>
            <a:ahLst/>
            <a:cxnLst/>
            <a:rect l="l" t="t" r="r" b="b"/>
            <a:pathLst>
              <a:path w="338454" h="178435">
                <a:moveTo>
                  <a:pt x="338328" y="0"/>
                </a:moveTo>
                <a:lnTo>
                  <a:pt x="254508" y="0"/>
                </a:lnTo>
                <a:lnTo>
                  <a:pt x="0" y="0"/>
                </a:lnTo>
                <a:lnTo>
                  <a:pt x="0" y="178308"/>
                </a:lnTo>
                <a:lnTo>
                  <a:pt x="254508" y="178308"/>
                </a:lnTo>
                <a:lnTo>
                  <a:pt x="338328" y="178308"/>
                </a:lnTo>
                <a:lnTo>
                  <a:pt x="338328" y="0"/>
                </a:lnTo>
                <a:close/>
              </a:path>
            </a:pathLst>
          </a:custGeom>
          <a:solidFill>
            <a:srgbClr val="D3D3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783707" y="4368165"/>
            <a:ext cx="195961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onsolas"/>
                <a:cs typeface="Consolas"/>
              </a:rPr>
              <a:t>rtau</a:t>
            </a:r>
            <a:r>
              <a:rPr sz="1200" spc="-35" dirty="0">
                <a:latin typeface="Consolas"/>
                <a:cs typeface="Consolas"/>
              </a:rPr>
              <a:t> </a:t>
            </a:r>
            <a:r>
              <a:rPr sz="1200" b="1" dirty="0">
                <a:latin typeface="Consolas"/>
                <a:cs typeface="Consolas"/>
              </a:rPr>
              <a:t>&lt;-</a:t>
            </a:r>
            <a:r>
              <a:rPr sz="1200" b="1" spc="-25" dirty="0">
                <a:latin typeface="Consolas"/>
                <a:cs typeface="Consolas"/>
              </a:rPr>
              <a:t> </a:t>
            </a:r>
            <a:r>
              <a:rPr sz="1200" b="1" dirty="0">
                <a:latin typeface="Consolas"/>
                <a:cs typeface="Consolas"/>
              </a:rPr>
              <a:t>r</a:t>
            </a:r>
            <a:r>
              <a:rPr sz="1200" b="1" dirty="0">
                <a:solidFill>
                  <a:srgbClr val="9F3E7E"/>
                </a:solidFill>
                <a:latin typeface="Consolas"/>
                <a:cs typeface="Consolas"/>
              </a:rPr>
              <a:t>*</a:t>
            </a:r>
            <a:r>
              <a:rPr sz="1200" b="1" dirty="0">
                <a:latin typeface="Consolas"/>
                <a:cs typeface="Consolas"/>
              </a:rPr>
              <a:t>tau</a:t>
            </a:r>
            <a:endParaRPr sz="12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onsolas"/>
                <a:cs typeface="Consolas"/>
              </a:rPr>
              <a:t>N</a:t>
            </a:r>
            <a:r>
              <a:rPr sz="1200" spc="-30" dirty="0">
                <a:latin typeface="Consolas"/>
                <a:cs typeface="Consolas"/>
              </a:rPr>
              <a:t> </a:t>
            </a:r>
            <a:r>
              <a:rPr sz="1200" b="1" dirty="0">
                <a:latin typeface="Consolas"/>
                <a:cs typeface="Consolas"/>
              </a:rPr>
              <a:t>&lt;-</a:t>
            </a:r>
            <a:r>
              <a:rPr sz="1200" b="1" spc="-30" dirty="0">
                <a:latin typeface="Consolas"/>
                <a:cs typeface="Consolas"/>
              </a:rPr>
              <a:t> </a:t>
            </a:r>
            <a:r>
              <a:rPr sz="1200" b="1" dirty="0">
                <a:latin typeface="Consolas"/>
                <a:cs typeface="Consolas"/>
              </a:rPr>
              <a:t>seq(</a:t>
            </a:r>
            <a:r>
              <a:rPr sz="1200" b="1" dirty="0">
                <a:solidFill>
                  <a:srgbClr val="00007E"/>
                </a:solidFill>
                <a:latin typeface="Consolas"/>
                <a:cs typeface="Consolas"/>
              </a:rPr>
              <a:t>0</a:t>
            </a:r>
            <a:r>
              <a:rPr sz="1200" b="1" dirty="0">
                <a:latin typeface="Consolas"/>
                <a:cs typeface="Consolas"/>
              </a:rPr>
              <a:t>,length(t),</a:t>
            </a:r>
            <a:r>
              <a:rPr sz="1200" b="1" dirty="0">
                <a:solidFill>
                  <a:srgbClr val="00007E"/>
                </a:solidFill>
                <a:latin typeface="Consolas"/>
                <a:cs typeface="Consolas"/>
              </a:rPr>
              <a:t>1</a:t>
            </a:r>
            <a:r>
              <a:rPr sz="1200" b="1" dirty="0">
                <a:latin typeface="Consolas"/>
                <a:cs typeface="Consolas"/>
              </a:rPr>
              <a:t>)</a:t>
            </a:r>
            <a:endParaRPr sz="12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onsolas"/>
                <a:cs typeface="Consolas"/>
              </a:rPr>
              <a:t>N</a:t>
            </a:r>
            <a:r>
              <a:rPr sz="1200" dirty="0">
                <a:solidFill>
                  <a:srgbClr val="3E5F5F"/>
                </a:solidFill>
                <a:latin typeface="Consolas"/>
                <a:cs typeface="Consolas"/>
              </a:rPr>
              <a:t>[</a:t>
            </a:r>
            <a:r>
              <a:rPr sz="1200" dirty="0">
                <a:solidFill>
                  <a:srgbClr val="00007E"/>
                </a:solidFill>
                <a:latin typeface="Consolas"/>
                <a:cs typeface="Consolas"/>
              </a:rPr>
              <a:t>1</a:t>
            </a:r>
            <a:r>
              <a:rPr sz="1200" dirty="0">
                <a:solidFill>
                  <a:srgbClr val="3E5F5F"/>
                </a:solidFill>
                <a:latin typeface="Consolas"/>
                <a:cs typeface="Consolas"/>
              </a:rPr>
              <a:t>]</a:t>
            </a:r>
            <a:r>
              <a:rPr sz="1200" b="1" dirty="0">
                <a:latin typeface="Consolas"/>
                <a:cs typeface="Consolas"/>
              </a:rPr>
              <a:t>&lt;-N0</a:t>
            </a:r>
            <a:endParaRPr sz="12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onsolas"/>
                <a:cs typeface="Consolas"/>
              </a:rPr>
              <a:t>lambda</a:t>
            </a:r>
            <a:r>
              <a:rPr sz="1200" spc="-25" dirty="0">
                <a:latin typeface="Consolas"/>
                <a:cs typeface="Consolas"/>
              </a:rPr>
              <a:t> </a:t>
            </a:r>
            <a:r>
              <a:rPr sz="1200" b="1" dirty="0">
                <a:latin typeface="Consolas"/>
                <a:cs typeface="Consolas"/>
              </a:rPr>
              <a:t>&lt;-</a:t>
            </a:r>
            <a:r>
              <a:rPr sz="1200" b="1" spc="-35" dirty="0">
                <a:latin typeface="Consolas"/>
                <a:cs typeface="Consolas"/>
              </a:rPr>
              <a:t> </a:t>
            </a:r>
            <a:r>
              <a:rPr sz="1200" b="1" dirty="0">
                <a:latin typeface="Consolas"/>
                <a:cs typeface="Consolas"/>
              </a:rPr>
              <a:t>exp(r)</a:t>
            </a:r>
            <a:endParaRPr sz="12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solidFill>
                  <a:srgbClr val="7E005F"/>
                </a:solidFill>
                <a:latin typeface="Consolas"/>
                <a:cs typeface="Consolas"/>
              </a:rPr>
              <a:t>for</a:t>
            </a:r>
            <a:r>
              <a:rPr sz="1200" b="1" spc="-5" dirty="0">
                <a:latin typeface="Consolas"/>
                <a:cs typeface="Consolas"/>
              </a:rPr>
              <a:t>(ts</a:t>
            </a:r>
            <a:r>
              <a:rPr sz="1200" b="1" spc="-20" dirty="0">
                <a:latin typeface="Consolas"/>
                <a:cs typeface="Consolas"/>
              </a:rPr>
              <a:t> </a:t>
            </a:r>
            <a:r>
              <a:rPr sz="1200" b="1" spc="-5" dirty="0">
                <a:solidFill>
                  <a:srgbClr val="7E005F"/>
                </a:solidFill>
                <a:latin typeface="Consolas"/>
                <a:cs typeface="Consolas"/>
              </a:rPr>
              <a:t>in</a:t>
            </a:r>
            <a:r>
              <a:rPr sz="1200" b="1" spc="-30" dirty="0">
                <a:solidFill>
                  <a:srgbClr val="7E005F"/>
                </a:solidFill>
                <a:latin typeface="Consolas"/>
                <a:cs typeface="Consolas"/>
              </a:rPr>
              <a:t> </a:t>
            </a:r>
            <a:r>
              <a:rPr sz="1200" b="1" dirty="0">
                <a:latin typeface="Consolas"/>
                <a:cs typeface="Consolas"/>
              </a:rPr>
              <a:t>t){</a:t>
            </a:r>
            <a:endParaRPr sz="1200">
              <a:latin typeface="Consolas"/>
              <a:cs typeface="Consola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83707" y="5282946"/>
            <a:ext cx="6121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onsolas"/>
                <a:cs typeface="Consolas"/>
              </a:rPr>
              <a:t>etau</a:t>
            </a:r>
            <a:r>
              <a:rPr sz="1200" spc="-90" dirty="0">
                <a:latin typeface="Consolas"/>
                <a:cs typeface="Consolas"/>
              </a:rPr>
              <a:t> </a:t>
            </a:r>
            <a:r>
              <a:rPr sz="1200" b="1" dirty="0">
                <a:latin typeface="Consolas"/>
                <a:cs typeface="Consolas"/>
              </a:rPr>
              <a:t>&lt;-</a:t>
            </a:r>
            <a:endParaRPr sz="1200">
              <a:latin typeface="Consolas"/>
              <a:cs typeface="Consola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67602" y="5306567"/>
            <a:ext cx="337185" cy="18288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L="635">
              <a:lnSpc>
                <a:spcPts val="1355"/>
              </a:lnSpc>
            </a:pPr>
            <a:r>
              <a:rPr sz="1200" b="1" dirty="0">
                <a:latin typeface="Consolas"/>
                <a:cs typeface="Consolas"/>
              </a:rPr>
              <a:t>tau</a:t>
            </a:r>
            <a:endParaRPr sz="1200">
              <a:latin typeface="Consolas"/>
              <a:cs typeface="Consola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83707" y="5465775"/>
            <a:ext cx="6991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7E005F"/>
                </a:solidFill>
                <a:latin typeface="Consolas"/>
                <a:cs typeface="Consolas"/>
              </a:rPr>
              <a:t>if</a:t>
            </a:r>
            <a:r>
              <a:rPr sz="1200" b="1" dirty="0">
                <a:latin typeface="Consolas"/>
                <a:cs typeface="Consolas"/>
              </a:rPr>
              <a:t>(ts</a:t>
            </a:r>
            <a:r>
              <a:rPr sz="1200" b="1" spc="-90" dirty="0">
                <a:latin typeface="Consolas"/>
                <a:cs typeface="Consolas"/>
              </a:rPr>
              <a:t> </a:t>
            </a:r>
            <a:r>
              <a:rPr sz="1200" b="1" spc="10" dirty="0">
                <a:solidFill>
                  <a:srgbClr val="9F3E7E"/>
                </a:solidFill>
                <a:latin typeface="Consolas"/>
                <a:cs typeface="Consolas"/>
              </a:rPr>
              <a:t>&lt;=</a:t>
            </a:r>
            <a:endParaRPr sz="1200">
              <a:latin typeface="Consolas"/>
              <a:cs typeface="Consola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551421" y="5489447"/>
            <a:ext cx="1263650" cy="178435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L="635">
              <a:lnSpc>
                <a:spcPts val="1355"/>
              </a:lnSpc>
            </a:pPr>
            <a:r>
              <a:rPr sz="1200" b="1" dirty="0">
                <a:latin typeface="Consolas"/>
                <a:cs typeface="Consolas"/>
              </a:rPr>
              <a:t>tau)</a:t>
            </a:r>
            <a:r>
              <a:rPr sz="1200" b="1" spc="-25" dirty="0">
                <a:latin typeface="Consolas"/>
                <a:cs typeface="Consolas"/>
              </a:rPr>
              <a:t> </a:t>
            </a:r>
            <a:r>
              <a:rPr sz="1200" b="1" dirty="0">
                <a:latin typeface="Consolas"/>
                <a:cs typeface="Consolas"/>
              </a:rPr>
              <a:t>etau</a:t>
            </a:r>
            <a:r>
              <a:rPr sz="1200" b="1" spc="-10" dirty="0">
                <a:latin typeface="Consolas"/>
                <a:cs typeface="Consolas"/>
              </a:rPr>
              <a:t> </a:t>
            </a:r>
            <a:r>
              <a:rPr sz="1200" b="1" dirty="0">
                <a:latin typeface="Consolas"/>
                <a:cs typeface="Consolas"/>
              </a:rPr>
              <a:t>&lt;-</a:t>
            </a:r>
            <a:r>
              <a:rPr sz="1200" b="1" spc="-25" dirty="0">
                <a:latin typeface="Consolas"/>
                <a:cs typeface="Consolas"/>
              </a:rPr>
              <a:t> </a:t>
            </a:r>
            <a:r>
              <a:rPr sz="1200" b="1" dirty="0">
                <a:solidFill>
                  <a:srgbClr val="00007E"/>
                </a:solidFill>
                <a:latin typeface="Consolas"/>
                <a:cs typeface="Consolas"/>
              </a:rPr>
              <a:t>0</a:t>
            </a:r>
            <a:endParaRPr sz="1200">
              <a:latin typeface="Consolas"/>
              <a:cs typeface="Consola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83707" y="5648655"/>
            <a:ext cx="30543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705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onsolas"/>
                <a:cs typeface="Consolas"/>
              </a:rPr>
              <a:t>N</a:t>
            </a:r>
            <a:r>
              <a:rPr sz="1200" dirty="0">
                <a:solidFill>
                  <a:srgbClr val="3E5F5F"/>
                </a:solidFill>
                <a:latin typeface="Consolas"/>
                <a:cs typeface="Consolas"/>
              </a:rPr>
              <a:t>[</a:t>
            </a:r>
            <a:r>
              <a:rPr sz="1200" dirty="0">
                <a:latin typeface="Consolas"/>
                <a:cs typeface="Consolas"/>
              </a:rPr>
              <a:t>ts</a:t>
            </a:r>
            <a:r>
              <a:rPr sz="1200" dirty="0">
                <a:solidFill>
                  <a:srgbClr val="9F3E7E"/>
                </a:solidFill>
                <a:latin typeface="Consolas"/>
                <a:cs typeface="Consolas"/>
              </a:rPr>
              <a:t>+</a:t>
            </a:r>
            <a:r>
              <a:rPr sz="1200" dirty="0">
                <a:solidFill>
                  <a:srgbClr val="00007E"/>
                </a:solidFill>
                <a:latin typeface="Consolas"/>
                <a:cs typeface="Consolas"/>
              </a:rPr>
              <a:t>1</a:t>
            </a:r>
            <a:r>
              <a:rPr sz="1200" dirty="0">
                <a:solidFill>
                  <a:srgbClr val="3E5F5F"/>
                </a:solidFill>
                <a:latin typeface="Consolas"/>
                <a:cs typeface="Consolas"/>
              </a:rPr>
              <a:t>] </a:t>
            </a:r>
            <a:r>
              <a:rPr sz="1200" b="1" dirty="0">
                <a:latin typeface="Consolas"/>
                <a:cs typeface="Consolas"/>
              </a:rPr>
              <a:t>&lt;- lambda</a:t>
            </a:r>
            <a:r>
              <a:rPr sz="1200" b="1" dirty="0">
                <a:solidFill>
                  <a:srgbClr val="9F3E7E"/>
                </a:solidFill>
                <a:latin typeface="Consolas"/>
                <a:cs typeface="Consolas"/>
              </a:rPr>
              <a:t>*</a:t>
            </a:r>
            <a:r>
              <a:rPr sz="1200" b="1" dirty="0">
                <a:latin typeface="Consolas"/>
                <a:cs typeface="Consolas"/>
              </a:rPr>
              <a:t>N</a:t>
            </a:r>
            <a:r>
              <a:rPr sz="1200" b="1" dirty="0">
                <a:solidFill>
                  <a:srgbClr val="3E5F5F"/>
                </a:solidFill>
                <a:latin typeface="Consolas"/>
                <a:cs typeface="Consolas"/>
              </a:rPr>
              <a:t>[</a:t>
            </a:r>
            <a:r>
              <a:rPr sz="1200" b="1" dirty="0">
                <a:latin typeface="Consolas"/>
                <a:cs typeface="Consolas"/>
              </a:rPr>
              <a:t>ts</a:t>
            </a:r>
            <a:r>
              <a:rPr sz="1200" b="1" dirty="0">
                <a:solidFill>
                  <a:srgbClr val="3E5F5F"/>
                </a:solidFill>
                <a:latin typeface="Consolas"/>
                <a:cs typeface="Consolas"/>
              </a:rPr>
              <a:t>]</a:t>
            </a:r>
            <a:r>
              <a:rPr sz="1200" b="1" dirty="0">
                <a:solidFill>
                  <a:srgbClr val="9F3E7E"/>
                </a:solidFill>
                <a:latin typeface="Consolas"/>
                <a:cs typeface="Consolas"/>
              </a:rPr>
              <a:t>/</a:t>
            </a:r>
            <a:r>
              <a:rPr sz="1200" b="1" dirty="0">
                <a:latin typeface="Consolas"/>
                <a:cs typeface="Consolas"/>
              </a:rPr>
              <a:t>(</a:t>
            </a:r>
            <a:r>
              <a:rPr sz="1200" b="1" dirty="0">
                <a:solidFill>
                  <a:srgbClr val="00007E"/>
                </a:solidFill>
                <a:latin typeface="Consolas"/>
                <a:cs typeface="Consolas"/>
              </a:rPr>
              <a:t>1</a:t>
            </a:r>
            <a:r>
              <a:rPr sz="1200" b="1" dirty="0">
                <a:solidFill>
                  <a:srgbClr val="9F3E7E"/>
                </a:solidFill>
                <a:latin typeface="Consolas"/>
                <a:cs typeface="Consolas"/>
              </a:rPr>
              <a:t>+</a:t>
            </a:r>
            <a:r>
              <a:rPr sz="1200" b="1" dirty="0">
                <a:latin typeface="Consolas"/>
                <a:cs typeface="Consolas"/>
              </a:rPr>
              <a:t>((N</a:t>
            </a:r>
            <a:r>
              <a:rPr sz="1200" b="1" dirty="0">
                <a:solidFill>
                  <a:srgbClr val="3E5F5F"/>
                </a:solidFill>
                <a:latin typeface="Consolas"/>
                <a:cs typeface="Consolas"/>
              </a:rPr>
              <a:t>[</a:t>
            </a:r>
            <a:r>
              <a:rPr sz="1200" b="1" dirty="0">
                <a:latin typeface="Consolas"/>
                <a:cs typeface="Consolas"/>
              </a:rPr>
              <a:t>ts</a:t>
            </a:r>
            <a:r>
              <a:rPr sz="1200" b="1" dirty="0">
                <a:solidFill>
                  <a:srgbClr val="9F3E7E"/>
                </a:solidFill>
                <a:latin typeface="Consolas"/>
                <a:cs typeface="Consolas"/>
              </a:rPr>
              <a:t>- </a:t>
            </a:r>
            <a:r>
              <a:rPr sz="1200" b="1" spc="-650" dirty="0">
                <a:solidFill>
                  <a:srgbClr val="9F3E7E"/>
                </a:solidFill>
                <a:latin typeface="Consolas"/>
                <a:cs typeface="Consolas"/>
              </a:rPr>
              <a:t> </a:t>
            </a:r>
            <a:r>
              <a:rPr sz="1200" b="1" dirty="0">
                <a:latin typeface="Consolas"/>
                <a:cs typeface="Consolas"/>
              </a:rPr>
              <a:t>etau</a:t>
            </a:r>
            <a:r>
              <a:rPr sz="1200" b="1" dirty="0">
                <a:solidFill>
                  <a:srgbClr val="3E5F5F"/>
                </a:solidFill>
                <a:latin typeface="Consolas"/>
                <a:cs typeface="Consolas"/>
              </a:rPr>
              <a:t>]</a:t>
            </a:r>
            <a:r>
              <a:rPr sz="1200" b="1" dirty="0">
                <a:solidFill>
                  <a:srgbClr val="9F3E7E"/>
                </a:solidFill>
                <a:latin typeface="Consolas"/>
                <a:cs typeface="Consolas"/>
              </a:rPr>
              <a:t>*</a:t>
            </a:r>
            <a:r>
              <a:rPr sz="1200" b="1" dirty="0">
                <a:latin typeface="Consolas"/>
                <a:cs typeface="Consolas"/>
              </a:rPr>
              <a:t>(lambda</a:t>
            </a:r>
            <a:r>
              <a:rPr sz="1200" b="1" dirty="0">
                <a:solidFill>
                  <a:srgbClr val="9F3E7E"/>
                </a:solidFill>
                <a:latin typeface="Consolas"/>
                <a:cs typeface="Consolas"/>
              </a:rPr>
              <a:t>-</a:t>
            </a:r>
            <a:r>
              <a:rPr sz="1200" b="1" dirty="0">
                <a:solidFill>
                  <a:srgbClr val="00007E"/>
                </a:solidFill>
                <a:latin typeface="Consolas"/>
                <a:cs typeface="Consolas"/>
              </a:rPr>
              <a:t>1</a:t>
            </a:r>
            <a:r>
              <a:rPr sz="1200" b="1" dirty="0">
                <a:latin typeface="Consolas"/>
                <a:cs typeface="Consolas"/>
              </a:rPr>
              <a:t>))</a:t>
            </a:r>
            <a:r>
              <a:rPr sz="1200" b="1" dirty="0">
                <a:solidFill>
                  <a:srgbClr val="9F3E7E"/>
                </a:solidFill>
                <a:latin typeface="Consolas"/>
                <a:cs typeface="Consolas"/>
              </a:rPr>
              <a:t>/</a:t>
            </a:r>
            <a:r>
              <a:rPr sz="1200" b="1" dirty="0">
                <a:latin typeface="Consolas"/>
                <a:cs typeface="Consolas"/>
              </a:rPr>
              <a:t>K))</a:t>
            </a:r>
            <a:endParaRPr sz="12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onsolas"/>
                <a:cs typeface="Consolas"/>
              </a:rPr>
              <a:t>}</a:t>
            </a:r>
            <a:endParaRPr sz="120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3767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Time</a:t>
            </a:r>
            <a:r>
              <a:rPr spc="-10" dirty="0"/>
              <a:t> </a:t>
            </a:r>
            <a:r>
              <a:rPr dirty="0"/>
              <a:t>lags</a:t>
            </a:r>
            <a:r>
              <a:rPr spc="10" dirty="0"/>
              <a:t> </a:t>
            </a:r>
            <a:r>
              <a:rPr spc="-5" dirty="0"/>
              <a:t>(continuous</a:t>
            </a:r>
            <a:r>
              <a:rPr spc="-10" dirty="0"/>
              <a:t> </a:t>
            </a:r>
            <a:r>
              <a:rPr spc="-5" dirty="0"/>
              <a:t>population)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1880552"/>
            <a:ext cx="4198620" cy="3848735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245861" y="2581137"/>
          <a:ext cx="3323590" cy="2840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3435"/>
                <a:gridCol w="280670"/>
                <a:gridCol w="784225"/>
                <a:gridCol w="251460"/>
                <a:gridCol w="1193800"/>
              </a:tblGrid>
              <a:tr h="25299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ts val="1680"/>
                        </a:lnSpc>
                      </a:pPr>
                      <a:r>
                        <a:rPr sz="1450" spc="55" dirty="0">
                          <a:latin typeface="Cambria Math"/>
                          <a:cs typeface="Cambria Math"/>
                        </a:rPr>
                        <a:t>𝑟</a:t>
                      </a:r>
                      <a:endParaRPr sz="1450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0070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sz="1800" b="1" i="1" dirty="0">
                          <a:latin typeface="Consolas"/>
                          <a:cs typeface="Consolas"/>
                        </a:rPr>
                        <a:t>0</a:t>
                      </a:r>
                      <a:r>
                        <a:rPr sz="1800" b="1" i="1" spc="-60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dirty="0">
                          <a:latin typeface="Consolas"/>
                          <a:cs typeface="Consolas"/>
                        </a:rPr>
                        <a:t>&lt;</a:t>
                      </a:r>
                      <a:r>
                        <a:rPr sz="1800" b="1" i="1" spc="-60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spc="5" dirty="0">
                          <a:latin typeface="Consolas"/>
                          <a:cs typeface="Consolas"/>
                        </a:rPr>
                        <a:t>rτ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4290" algn="ctr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sz="1800" b="1" i="1" dirty="0">
                          <a:latin typeface="Consolas"/>
                          <a:cs typeface="Consolas"/>
                        </a:rPr>
                        <a:t>&lt;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35">
                        <a:lnSpc>
                          <a:spcPts val="975"/>
                        </a:lnSpc>
                      </a:pPr>
                      <a:r>
                        <a:rPr sz="2175" baseline="-38314" dirty="0">
                          <a:latin typeface="Cambria Math"/>
                          <a:cs typeface="Cambria Math"/>
                        </a:rPr>
                        <a:t>𝟏/𝒓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20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0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rτ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4769">
                        <a:lnSpc>
                          <a:spcPct val="100000"/>
                        </a:lnSpc>
                        <a:spcBef>
                          <a:spcPts val="2690"/>
                        </a:spcBef>
                      </a:pPr>
                      <a:r>
                        <a:rPr sz="1800" b="1" i="1" spc="-5" dirty="0">
                          <a:latin typeface="Consolas"/>
                          <a:cs typeface="Consolas"/>
                        </a:rPr>
                        <a:t>0.368</a:t>
                      </a:r>
                      <a:r>
                        <a:rPr sz="1800" b="1" i="1" spc="-70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dirty="0">
                          <a:latin typeface="Consolas"/>
                          <a:cs typeface="Consolas"/>
                        </a:rPr>
                        <a:t>&lt;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sz="1800" b="1" i="1" spc="-5" dirty="0">
                          <a:latin typeface="Consolas"/>
                          <a:cs typeface="Consolas"/>
                        </a:rPr>
                        <a:t>rτ</a:t>
                      </a:r>
                      <a:r>
                        <a:rPr sz="1800" b="1" i="1" spc="-40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dirty="0">
                          <a:latin typeface="Consolas"/>
                          <a:cs typeface="Consolas"/>
                        </a:rPr>
                        <a:t>&lt;</a:t>
                      </a:r>
                      <a:r>
                        <a:rPr sz="1800" b="1" i="1" spc="-55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spc="-5" dirty="0">
                          <a:latin typeface="Consolas"/>
                          <a:cs typeface="Consolas"/>
                        </a:rPr>
                        <a:t>1.57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</a:tr>
              <a:tr h="505523"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1535"/>
                        </a:spcBef>
                      </a:pPr>
                      <a:r>
                        <a:rPr sz="1800" dirty="0">
                          <a:latin typeface="Consolas"/>
                          <a:cs typeface="Consolas"/>
                        </a:rPr>
                        <a:t>r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94945" marB="0"/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1535"/>
                        </a:spcBef>
                      </a:pPr>
                      <a:r>
                        <a:rPr sz="1800" b="1" spc="-10" dirty="0">
                          <a:latin typeface="Consolas"/>
                          <a:cs typeface="Consolas"/>
                        </a:rPr>
                        <a:t>&lt;</a:t>
                      </a:r>
                      <a:r>
                        <a:rPr sz="1800" b="1" dirty="0">
                          <a:latin typeface="Consolas"/>
                          <a:cs typeface="Consolas"/>
                        </a:rPr>
                        <a:t>-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94945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1535"/>
                        </a:spcBef>
                      </a:pPr>
                      <a:r>
                        <a:rPr sz="1800" b="1" spc="-10" dirty="0">
                          <a:solidFill>
                            <a:srgbClr val="00007E"/>
                          </a:solidFill>
                          <a:latin typeface="Consolas"/>
                          <a:cs typeface="Consolas"/>
                        </a:rPr>
                        <a:t>0.4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949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11670">
                <a:tc>
                  <a:txBody>
                    <a:bodyPr/>
                    <a:lstStyle/>
                    <a:p>
                      <a:pPr marR="87630" algn="r">
                        <a:lnSpc>
                          <a:spcPts val="1875"/>
                        </a:lnSpc>
                      </a:pPr>
                      <a:r>
                        <a:rPr sz="1800" dirty="0">
                          <a:latin typeface="Consolas"/>
                          <a:cs typeface="Consolas"/>
                        </a:rPr>
                        <a:t>K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ts val="1875"/>
                        </a:lnSpc>
                      </a:pPr>
                      <a:r>
                        <a:rPr sz="1800" b="1" spc="-10" dirty="0">
                          <a:latin typeface="Consolas"/>
                          <a:cs typeface="Consolas"/>
                        </a:rPr>
                        <a:t>&lt;</a:t>
                      </a:r>
                      <a:r>
                        <a:rPr sz="1800" b="1" dirty="0">
                          <a:latin typeface="Consolas"/>
                          <a:cs typeface="Consolas"/>
                        </a:rPr>
                        <a:t>-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875"/>
                        </a:lnSpc>
                      </a:pPr>
                      <a:r>
                        <a:rPr sz="1800" b="1" spc="-5" dirty="0">
                          <a:solidFill>
                            <a:srgbClr val="00007E"/>
                          </a:solidFill>
                          <a:latin typeface="Consolas"/>
                          <a:cs typeface="Consolas"/>
                        </a:rPr>
                        <a:t>1000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11670"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800" dirty="0">
                          <a:latin typeface="Consolas"/>
                          <a:cs typeface="Consolas"/>
                        </a:rPr>
                        <a:t>τ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00965" marB="0"/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800" b="1" spc="-10" dirty="0">
                          <a:latin typeface="Consolas"/>
                          <a:cs typeface="Consolas"/>
                        </a:rPr>
                        <a:t>&lt;</a:t>
                      </a:r>
                      <a:r>
                        <a:rPr sz="1800" b="1" dirty="0">
                          <a:latin typeface="Consolas"/>
                          <a:cs typeface="Consolas"/>
                        </a:rPr>
                        <a:t>-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00965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800" b="1" spc="-5" dirty="0">
                          <a:latin typeface="Consolas"/>
                          <a:cs typeface="Consolas"/>
                        </a:rPr>
                        <a:t>0,</a:t>
                      </a:r>
                      <a:r>
                        <a:rPr sz="1800" b="1" spc="-80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spc="-10" dirty="0">
                          <a:latin typeface="Consolas"/>
                          <a:cs typeface="Consolas"/>
                        </a:rPr>
                        <a:t>rτ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00965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800" b="1" dirty="0">
                          <a:latin typeface="Consolas"/>
                          <a:cs typeface="Consolas"/>
                        </a:rPr>
                        <a:t>=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00965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800" b="1" dirty="0">
                          <a:latin typeface="Consolas"/>
                          <a:cs typeface="Consolas"/>
                        </a:rPr>
                        <a:t>0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00965" marB="0"/>
                </a:tc>
              </a:tr>
              <a:tr h="251460">
                <a:tc>
                  <a:txBody>
                    <a:bodyPr/>
                    <a:lstStyle/>
                    <a:p>
                      <a:pPr marR="87630" algn="r">
                        <a:lnSpc>
                          <a:spcPts val="1875"/>
                        </a:lnSpc>
                      </a:pPr>
                      <a:r>
                        <a:rPr sz="1800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τ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ts val="1875"/>
                        </a:lnSpc>
                      </a:pPr>
                      <a:r>
                        <a:rPr sz="1800" b="1" spc="-10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&lt;</a:t>
                      </a:r>
                      <a:r>
                        <a:rPr sz="1800" b="1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-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875"/>
                        </a:lnSpc>
                      </a:pPr>
                      <a:r>
                        <a:rPr sz="1800" b="1" spc="-5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2,</a:t>
                      </a:r>
                      <a:r>
                        <a:rPr sz="1800" b="1" spc="-80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spc="-10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rτ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1875"/>
                        </a:lnSpc>
                      </a:pPr>
                      <a:r>
                        <a:rPr sz="1800" b="1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=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875"/>
                        </a:lnSpc>
                      </a:pPr>
                      <a:r>
                        <a:rPr sz="1800" b="1" spc="-10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0.8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5791200" y="1972055"/>
            <a:ext cx="340360" cy="17145"/>
          </a:xfrm>
          <a:custGeom>
            <a:avLst/>
            <a:gdLst/>
            <a:ahLst/>
            <a:cxnLst/>
            <a:rect l="l" t="t" r="r" b="b"/>
            <a:pathLst>
              <a:path w="340360" h="17144">
                <a:moveTo>
                  <a:pt x="339851" y="0"/>
                </a:moveTo>
                <a:lnTo>
                  <a:pt x="0" y="0"/>
                </a:lnTo>
                <a:lnTo>
                  <a:pt x="0" y="16763"/>
                </a:lnTo>
                <a:lnTo>
                  <a:pt x="339851" y="16763"/>
                </a:lnTo>
                <a:lnTo>
                  <a:pt x="3398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37938" y="1728723"/>
            <a:ext cx="1149350" cy="502920"/>
          </a:xfrm>
          <a:custGeom>
            <a:avLst/>
            <a:gdLst/>
            <a:ahLst/>
            <a:cxnLst/>
            <a:rect l="l" t="t" r="r" b="b"/>
            <a:pathLst>
              <a:path w="1149350" h="502919">
                <a:moveTo>
                  <a:pt x="1059429" y="0"/>
                </a:moveTo>
                <a:lnTo>
                  <a:pt x="1052317" y="8381"/>
                </a:lnTo>
                <a:lnTo>
                  <a:pt x="1067345" y="24903"/>
                </a:lnTo>
                <a:lnTo>
                  <a:pt x="1081003" y="45497"/>
                </a:lnTo>
                <a:lnTo>
                  <a:pt x="1104260" y="98805"/>
                </a:lnTo>
                <a:lnTo>
                  <a:pt x="1119579" y="167655"/>
                </a:lnTo>
                <a:lnTo>
                  <a:pt x="1123423" y="207694"/>
                </a:lnTo>
                <a:lnTo>
                  <a:pt x="1124707" y="251460"/>
                </a:lnTo>
                <a:lnTo>
                  <a:pt x="1123423" y="295151"/>
                </a:lnTo>
                <a:lnTo>
                  <a:pt x="1119579" y="335152"/>
                </a:lnTo>
                <a:lnTo>
                  <a:pt x="1104260" y="403987"/>
                </a:lnTo>
                <a:lnTo>
                  <a:pt x="1081003" y="457311"/>
                </a:lnTo>
                <a:lnTo>
                  <a:pt x="1052317" y="494538"/>
                </a:lnTo>
                <a:lnTo>
                  <a:pt x="1059429" y="502792"/>
                </a:lnTo>
                <a:lnTo>
                  <a:pt x="1093084" y="465772"/>
                </a:lnTo>
                <a:lnTo>
                  <a:pt x="1122167" y="410845"/>
                </a:lnTo>
                <a:lnTo>
                  <a:pt x="1142169" y="339137"/>
                </a:lnTo>
                <a:lnTo>
                  <a:pt x="1147170" y="297241"/>
                </a:lnTo>
                <a:lnTo>
                  <a:pt x="1148837" y="251333"/>
                </a:lnTo>
                <a:lnTo>
                  <a:pt x="1147170" y="205515"/>
                </a:lnTo>
                <a:lnTo>
                  <a:pt x="1142169" y="163687"/>
                </a:lnTo>
                <a:lnTo>
                  <a:pt x="1133835" y="125835"/>
                </a:lnTo>
                <a:lnTo>
                  <a:pt x="1108185" y="62257"/>
                </a:lnTo>
                <a:lnTo>
                  <a:pt x="1076840" y="16259"/>
                </a:lnTo>
                <a:lnTo>
                  <a:pt x="1059429" y="0"/>
                </a:lnTo>
                <a:close/>
              </a:path>
              <a:path w="1149350" h="502919">
                <a:moveTo>
                  <a:pt x="89403" y="0"/>
                </a:moveTo>
                <a:lnTo>
                  <a:pt x="55764" y="37020"/>
                </a:lnTo>
                <a:lnTo>
                  <a:pt x="26792" y="91948"/>
                </a:lnTo>
                <a:lnTo>
                  <a:pt x="6678" y="163687"/>
                </a:lnTo>
                <a:lnTo>
                  <a:pt x="1664" y="205515"/>
                </a:lnTo>
                <a:lnTo>
                  <a:pt x="0" y="251460"/>
                </a:lnTo>
                <a:lnTo>
                  <a:pt x="1664" y="297241"/>
                </a:lnTo>
                <a:lnTo>
                  <a:pt x="6678" y="339137"/>
                </a:lnTo>
                <a:lnTo>
                  <a:pt x="15050" y="377009"/>
                </a:lnTo>
                <a:lnTo>
                  <a:pt x="40700" y="440535"/>
                </a:lnTo>
                <a:lnTo>
                  <a:pt x="71994" y="486533"/>
                </a:lnTo>
                <a:lnTo>
                  <a:pt x="89403" y="502792"/>
                </a:lnTo>
                <a:lnTo>
                  <a:pt x="96642" y="494538"/>
                </a:lnTo>
                <a:lnTo>
                  <a:pt x="81596" y="477942"/>
                </a:lnTo>
                <a:lnTo>
                  <a:pt x="67908" y="457311"/>
                </a:lnTo>
                <a:lnTo>
                  <a:pt x="44699" y="403987"/>
                </a:lnTo>
                <a:lnTo>
                  <a:pt x="29268" y="335152"/>
                </a:lnTo>
                <a:lnTo>
                  <a:pt x="25411" y="295151"/>
                </a:lnTo>
                <a:lnTo>
                  <a:pt x="24129" y="251333"/>
                </a:lnTo>
                <a:lnTo>
                  <a:pt x="25411" y="207694"/>
                </a:lnTo>
                <a:lnTo>
                  <a:pt x="29268" y="167655"/>
                </a:lnTo>
                <a:lnTo>
                  <a:pt x="44699" y="98805"/>
                </a:lnTo>
                <a:lnTo>
                  <a:pt x="67908" y="45497"/>
                </a:lnTo>
                <a:lnTo>
                  <a:pt x="96642" y="8381"/>
                </a:lnTo>
                <a:lnTo>
                  <a:pt x="894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741289" y="1785874"/>
            <a:ext cx="2179320" cy="5022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ts val="1875"/>
              </a:lnSpc>
              <a:spcBef>
                <a:spcPts val="105"/>
              </a:spcBef>
              <a:tabLst>
                <a:tab pos="1202690" algn="l"/>
              </a:tabLst>
            </a:pPr>
            <a:r>
              <a:rPr sz="3000" baseline="41666" dirty="0">
                <a:latin typeface="Cambria Math"/>
                <a:cs typeface="Cambria Math"/>
              </a:rPr>
              <a:t>𝑑𝑁</a:t>
            </a:r>
            <a:r>
              <a:rPr sz="3000" spc="225" baseline="41666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=</a:t>
            </a:r>
            <a:r>
              <a:rPr sz="2000" spc="114" dirty="0">
                <a:latin typeface="Cambria Math"/>
                <a:cs typeface="Cambria Math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𝑟𝑁	</a:t>
            </a:r>
            <a:r>
              <a:rPr sz="2000" dirty="0">
                <a:latin typeface="Cambria Math"/>
                <a:cs typeface="Cambria Math"/>
              </a:rPr>
              <a:t>1</a:t>
            </a:r>
            <a:r>
              <a:rPr sz="2000" spc="-3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−</a:t>
            </a:r>
            <a:r>
              <a:rPr sz="2000" spc="-25" dirty="0">
                <a:latin typeface="Cambria Math"/>
                <a:cs typeface="Cambria Math"/>
              </a:rPr>
              <a:t> </a:t>
            </a:r>
            <a:r>
              <a:rPr sz="3000" spc="-7" baseline="41666" dirty="0">
                <a:latin typeface="Cambria Math"/>
                <a:cs typeface="Cambria Math"/>
              </a:rPr>
              <a:t>𝑁</a:t>
            </a:r>
            <a:r>
              <a:rPr sz="2175" spc="-7" baseline="42145" dirty="0">
                <a:latin typeface="Cambria Math"/>
                <a:cs typeface="Cambria Math"/>
              </a:rPr>
              <a:t>𝑡−𝑐</a:t>
            </a:r>
            <a:endParaRPr sz="2175" baseline="42145">
              <a:latin typeface="Cambria Math"/>
              <a:cs typeface="Cambria Math"/>
            </a:endParaRPr>
          </a:p>
          <a:p>
            <a:pPr marL="93345">
              <a:lnSpc>
                <a:spcPts val="1875"/>
              </a:lnSpc>
              <a:tabLst>
                <a:tab pos="1800225" algn="l"/>
              </a:tabLst>
            </a:pPr>
            <a:r>
              <a:rPr sz="2000" dirty="0">
                <a:latin typeface="Cambria Math"/>
                <a:cs typeface="Cambria Math"/>
              </a:rPr>
              <a:t>𝑑𝑡	𝐾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386828" y="1972055"/>
            <a:ext cx="494030" cy="17145"/>
          </a:xfrm>
          <a:custGeom>
            <a:avLst/>
            <a:gdLst/>
            <a:ahLst/>
            <a:cxnLst/>
            <a:rect l="l" t="t" r="r" b="b"/>
            <a:pathLst>
              <a:path w="494029" h="17144">
                <a:moveTo>
                  <a:pt x="493775" y="0"/>
                </a:moveTo>
                <a:lnTo>
                  <a:pt x="0" y="0"/>
                </a:lnTo>
                <a:lnTo>
                  <a:pt x="0" y="16763"/>
                </a:lnTo>
                <a:lnTo>
                  <a:pt x="493775" y="16763"/>
                </a:lnTo>
                <a:lnTo>
                  <a:pt x="4937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93778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Time</a:t>
            </a:r>
            <a:r>
              <a:rPr spc="-10" dirty="0"/>
              <a:t> </a:t>
            </a:r>
            <a:r>
              <a:rPr dirty="0"/>
              <a:t>lags</a:t>
            </a:r>
            <a:r>
              <a:rPr spc="10" dirty="0"/>
              <a:t> </a:t>
            </a:r>
            <a:r>
              <a:rPr spc="-5" dirty="0"/>
              <a:t>(continuous</a:t>
            </a:r>
            <a:r>
              <a:rPr spc="-10" dirty="0"/>
              <a:t> </a:t>
            </a:r>
            <a:r>
              <a:rPr spc="-5" dirty="0"/>
              <a:t>population)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2018029"/>
            <a:ext cx="4053840" cy="3716020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6837938" y="1728723"/>
            <a:ext cx="1149350" cy="502920"/>
          </a:xfrm>
          <a:custGeom>
            <a:avLst/>
            <a:gdLst/>
            <a:ahLst/>
            <a:cxnLst/>
            <a:rect l="l" t="t" r="r" b="b"/>
            <a:pathLst>
              <a:path w="1149350" h="502919">
                <a:moveTo>
                  <a:pt x="1059429" y="0"/>
                </a:moveTo>
                <a:lnTo>
                  <a:pt x="1052317" y="8381"/>
                </a:lnTo>
                <a:lnTo>
                  <a:pt x="1067345" y="24903"/>
                </a:lnTo>
                <a:lnTo>
                  <a:pt x="1081003" y="45497"/>
                </a:lnTo>
                <a:lnTo>
                  <a:pt x="1104260" y="98805"/>
                </a:lnTo>
                <a:lnTo>
                  <a:pt x="1119579" y="167655"/>
                </a:lnTo>
                <a:lnTo>
                  <a:pt x="1123423" y="207694"/>
                </a:lnTo>
                <a:lnTo>
                  <a:pt x="1124707" y="251460"/>
                </a:lnTo>
                <a:lnTo>
                  <a:pt x="1123423" y="295151"/>
                </a:lnTo>
                <a:lnTo>
                  <a:pt x="1119579" y="335152"/>
                </a:lnTo>
                <a:lnTo>
                  <a:pt x="1104260" y="403987"/>
                </a:lnTo>
                <a:lnTo>
                  <a:pt x="1081003" y="457311"/>
                </a:lnTo>
                <a:lnTo>
                  <a:pt x="1052317" y="494538"/>
                </a:lnTo>
                <a:lnTo>
                  <a:pt x="1059429" y="502792"/>
                </a:lnTo>
                <a:lnTo>
                  <a:pt x="1093084" y="465772"/>
                </a:lnTo>
                <a:lnTo>
                  <a:pt x="1122167" y="410845"/>
                </a:lnTo>
                <a:lnTo>
                  <a:pt x="1142169" y="339137"/>
                </a:lnTo>
                <a:lnTo>
                  <a:pt x="1147170" y="297241"/>
                </a:lnTo>
                <a:lnTo>
                  <a:pt x="1148837" y="251333"/>
                </a:lnTo>
                <a:lnTo>
                  <a:pt x="1147170" y="205515"/>
                </a:lnTo>
                <a:lnTo>
                  <a:pt x="1142169" y="163687"/>
                </a:lnTo>
                <a:lnTo>
                  <a:pt x="1133835" y="125835"/>
                </a:lnTo>
                <a:lnTo>
                  <a:pt x="1108185" y="62257"/>
                </a:lnTo>
                <a:lnTo>
                  <a:pt x="1076840" y="16259"/>
                </a:lnTo>
                <a:lnTo>
                  <a:pt x="1059429" y="0"/>
                </a:lnTo>
                <a:close/>
              </a:path>
              <a:path w="1149350" h="502919">
                <a:moveTo>
                  <a:pt x="89403" y="0"/>
                </a:moveTo>
                <a:lnTo>
                  <a:pt x="55764" y="37020"/>
                </a:lnTo>
                <a:lnTo>
                  <a:pt x="26792" y="91948"/>
                </a:lnTo>
                <a:lnTo>
                  <a:pt x="6678" y="163687"/>
                </a:lnTo>
                <a:lnTo>
                  <a:pt x="1664" y="205515"/>
                </a:lnTo>
                <a:lnTo>
                  <a:pt x="0" y="251460"/>
                </a:lnTo>
                <a:lnTo>
                  <a:pt x="1664" y="297241"/>
                </a:lnTo>
                <a:lnTo>
                  <a:pt x="6678" y="339137"/>
                </a:lnTo>
                <a:lnTo>
                  <a:pt x="15050" y="377009"/>
                </a:lnTo>
                <a:lnTo>
                  <a:pt x="40700" y="440535"/>
                </a:lnTo>
                <a:lnTo>
                  <a:pt x="71994" y="486533"/>
                </a:lnTo>
                <a:lnTo>
                  <a:pt x="89403" y="502792"/>
                </a:lnTo>
                <a:lnTo>
                  <a:pt x="96642" y="494538"/>
                </a:lnTo>
                <a:lnTo>
                  <a:pt x="81596" y="477942"/>
                </a:lnTo>
                <a:lnTo>
                  <a:pt x="67908" y="457311"/>
                </a:lnTo>
                <a:lnTo>
                  <a:pt x="44699" y="403987"/>
                </a:lnTo>
                <a:lnTo>
                  <a:pt x="29268" y="335152"/>
                </a:lnTo>
                <a:lnTo>
                  <a:pt x="25411" y="295151"/>
                </a:lnTo>
                <a:lnTo>
                  <a:pt x="24129" y="251333"/>
                </a:lnTo>
                <a:lnTo>
                  <a:pt x="25411" y="207694"/>
                </a:lnTo>
                <a:lnTo>
                  <a:pt x="29268" y="167655"/>
                </a:lnTo>
                <a:lnTo>
                  <a:pt x="44699" y="98805"/>
                </a:lnTo>
                <a:lnTo>
                  <a:pt x="67908" y="45497"/>
                </a:lnTo>
                <a:lnTo>
                  <a:pt x="96642" y="8381"/>
                </a:lnTo>
                <a:lnTo>
                  <a:pt x="894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766689" y="1785874"/>
            <a:ext cx="21285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  <a:tabLst>
                <a:tab pos="1177290" algn="l"/>
              </a:tabLst>
            </a:pPr>
            <a:r>
              <a:rPr sz="3000" baseline="41666" dirty="0">
                <a:latin typeface="Cambria Math"/>
                <a:cs typeface="Cambria Math"/>
              </a:rPr>
              <a:t>𝑑𝑁</a:t>
            </a:r>
            <a:r>
              <a:rPr sz="3000" spc="225" baseline="41666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=</a:t>
            </a:r>
            <a:r>
              <a:rPr sz="2000" spc="114" dirty="0">
                <a:latin typeface="Cambria Math"/>
                <a:cs typeface="Cambria Math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𝑟𝑁	</a:t>
            </a:r>
            <a:r>
              <a:rPr sz="2000" dirty="0">
                <a:latin typeface="Cambria Math"/>
                <a:cs typeface="Cambria Math"/>
              </a:rPr>
              <a:t>1</a:t>
            </a:r>
            <a:r>
              <a:rPr sz="2000" spc="-3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−</a:t>
            </a:r>
            <a:r>
              <a:rPr sz="2000" spc="-30" dirty="0">
                <a:latin typeface="Cambria Math"/>
                <a:cs typeface="Cambria Math"/>
              </a:rPr>
              <a:t> </a:t>
            </a:r>
            <a:r>
              <a:rPr sz="3000" spc="-7" baseline="41666" dirty="0">
                <a:latin typeface="Cambria Math"/>
                <a:cs typeface="Cambria Math"/>
              </a:rPr>
              <a:t>𝑁</a:t>
            </a:r>
            <a:r>
              <a:rPr sz="2175" spc="-7" baseline="42145" dirty="0">
                <a:latin typeface="Cambria Math"/>
                <a:cs typeface="Cambria Math"/>
              </a:rPr>
              <a:t>𝑡−𝑐</a:t>
            </a:r>
            <a:endParaRPr sz="2175" baseline="42145">
              <a:latin typeface="Cambria Math"/>
              <a:cs typeface="Cambria Math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245861" y="1980438"/>
          <a:ext cx="3323588" cy="37153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5465"/>
                <a:gridCol w="548640"/>
                <a:gridCol w="784225"/>
                <a:gridCol w="262889"/>
                <a:gridCol w="494030"/>
                <a:gridCol w="688339"/>
              </a:tblGrid>
              <a:tr h="8536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320"/>
                        </a:lnSpc>
                      </a:pPr>
                      <a:r>
                        <a:rPr sz="2000" dirty="0">
                          <a:latin typeface="Cambria Math"/>
                          <a:cs typeface="Cambria Math"/>
                        </a:rPr>
                        <a:t>𝑑𝑡</a:t>
                      </a:r>
                      <a:endParaRPr sz="2000">
                        <a:latin typeface="Cambria Math"/>
                        <a:cs typeface="Cambria Math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102870">
                        <a:lnSpc>
                          <a:spcPct val="100000"/>
                        </a:lnSpc>
                      </a:pPr>
                      <a:r>
                        <a:rPr sz="1450" spc="55" dirty="0">
                          <a:latin typeface="Cambria Math"/>
                          <a:cs typeface="Cambria Math"/>
                        </a:rPr>
                        <a:t>𝑟</a:t>
                      </a:r>
                      <a:endParaRPr sz="1450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ts val="2320"/>
                        </a:lnSpc>
                      </a:pPr>
                      <a:r>
                        <a:rPr sz="2000" dirty="0">
                          <a:latin typeface="Cambria Math"/>
                          <a:cs typeface="Cambria Math"/>
                        </a:rPr>
                        <a:t>𝐾</a:t>
                      </a:r>
                      <a:endParaRPr sz="2000">
                        <a:latin typeface="Cambria Math"/>
                        <a:cs typeface="Cambria Math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0070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sz="1800" b="1" i="1" dirty="0">
                          <a:latin typeface="Consolas"/>
                          <a:cs typeface="Consolas"/>
                        </a:rPr>
                        <a:t>0</a:t>
                      </a:r>
                      <a:r>
                        <a:rPr sz="1800" b="1" i="1" spc="-80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dirty="0">
                          <a:latin typeface="Consolas"/>
                          <a:cs typeface="Consolas"/>
                        </a:rPr>
                        <a:t>&lt;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sz="1800" b="1" i="1" dirty="0">
                          <a:latin typeface="Consolas"/>
                          <a:cs typeface="Consolas"/>
                        </a:rPr>
                        <a:t>rτ</a:t>
                      </a:r>
                      <a:r>
                        <a:rPr sz="1800" b="1" i="1" spc="-80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dirty="0">
                          <a:latin typeface="Consolas"/>
                          <a:cs typeface="Consolas"/>
                        </a:rPr>
                        <a:t>&lt;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35">
                        <a:lnSpc>
                          <a:spcPts val="975"/>
                        </a:lnSpc>
                      </a:pPr>
                      <a:r>
                        <a:rPr sz="2175" baseline="-38314" dirty="0">
                          <a:latin typeface="Cambria Math"/>
                          <a:cs typeface="Cambria Math"/>
                        </a:rPr>
                        <a:t>𝟏/𝒓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20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0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rτ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4769">
                        <a:lnSpc>
                          <a:spcPct val="100000"/>
                        </a:lnSpc>
                        <a:spcBef>
                          <a:spcPts val="2690"/>
                        </a:spcBef>
                      </a:pPr>
                      <a:r>
                        <a:rPr sz="1800" b="1" i="1" spc="-5" dirty="0">
                          <a:latin typeface="Consolas"/>
                          <a:cs typeface="Consolas"/>
                        </a:rPr>
                        <a:t>0.368</a:t>
                      </a:r>
                      <a:r>
                        <a:rPr sz="1800" b="1" i="1" spc="-70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dirty="0">
                          <a:latin typeface="Consolas"/>
                          <a:cs typeface="Consolas"/>
                        </a:rPr>
                        <a:t>&lt;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1590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sz="1800" b="1" i="1" spc="-5" dirty="0">
                          <a:latin typeface="Consolas"/>
                          <a:cs typeface="Consolas"/>
                        </a:rPr>
                        <a:t>rτ</a:t>
                      </a:r>
                      <a:r>
                        <a:rPr sz="1800" b="1" i="1" spc="-40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dirty="0">
                          <a:latin typeface="Consolas"/>
                          <a:cs typeface="Consolas"/>
                        </a:rPr>
                        <a:t>&lt;</a:t>
                      </a:r>
                      <a:r>
                        <a:rPr sz="1800" b="1" i="1" spc="-55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spc="-5" dirty="0">
                          <a:latin typeface="Consolas"/>
                          <a:cs typeface="Consolas"/>
                        </a:rPr>
                        <a:t>1.57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055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535"/>
                        </a:spcBef>
                      </a:pPr>
                      <a:r>
                        <a:rPr sz="1800" dirty="0">
                          <a:latin typeface="Consolas"/>
                          <a:cs typeface="Consolas"/>
                        </a:rPr>
                        <a:t>r</a:t>
                      </a:r>
                      <a:r>
                        <a:rPr sz="1800" spc="-95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spc="-5" dirty="0">
                          <a:latin typeface="Consolas"/>
                          <a:cs typeface="Consolas"/>
                        </a:rPr>
                        <a:t>&lt;-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94945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1535"/>
                        </a:spcBef>
                      </a:pPr>
                      <a:r>
                        <a:rPr sz="1800" b="1" spc="-10" dirty="0">
                          <a:solidFill>
                            <a:srgbClr val="00007E"/>
                          </a:solidFill>
                          <a:latin typeface="Consolas"/>
                          <a:cs typeface="Consolas"/>
                        </a:rPr>
                        <a:t>0.4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949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11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ts val="1875"/>
                        </a:lnSpc>
                      </a:pPr>
                      <a:r>
                        <a:rPr sz="1800" dirty="0">
                          <a:latin typeface="Consolas"/>
                          <a:cs typeface="Consolas"/>
                        </a:rPr>
                        <a:t>K</a:t>
                      </a:r>
                      <a:r>
                        <a:rPr sz="1800" spc="-95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spc="-5" dirty="0">
                          <a:latin typeface="Consolas"/>
                          <a:cs typeface="Consolas"/>
                        </a:rPr>
                        <a:t>&lt;-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875"/>
                        </a:lnSpc>
                      </a:pPr>
                      <a:r>
                        <a:rPr sz="1800" b="1" spc="-5" dirty="0">
                          <a:solidFill>
                            <a:srgbClr val="00007E"/>
                          </a:solidFill>
                          <a:latin typeface="Consolas"/>
                          <a:cs typeface="Consolas"/>
                        </a:rPr>
                        <a:t>1000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11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800" dirty="0">
                          <a:latin typeface="Consolas"/>
                          <a:cs typeface="Consolas"/>
                        </a:rPr>
                        <a:t>τ</a:t>
                      </a:r>
                      <a:r>
                        <a:rPr sz="1800" spc="-95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spc="-5" dirty="0">
                          <a:latin typeface="Consolas"/>
                          <a:cs typeface="Consolas"/>
                        </a:rPr>
                        <a:t>&lt;-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00965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800" b="1" spc="-5" dirty="0">
                          <a:latin typeface="Consolas"/>
                          <a:cs typeface="Consolas"/>
                        </a:rPr>
                        <a:t>0,</a:t>
                      </a:r>
                      <a:r>
                        <a:rPr sz="1800" b="1" spc="-80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spc="-10" dirty="0">
                          <a:latin typeface="Consolas"/>
                          <a:cs typeface="Consolas"/>
                        </a:rPr>
                        <a:t>rτ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00965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800" b="1" dirty="0">
                          <a:latin typeface="Consolas"/>
                          <a:cs typeface="Consolas"/>
                        </a:rPr>
                        <a:t>=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00965" marB="0"/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800" b="1" dirty="0">
                          <a:latin typeface="Consolas"/>
                          <a:cs typeface="Consolas"/>
                        </a:rPr>
                        <a:t>0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009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742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ts val="1875"/>
                        </a:lnSpc>
                      </a:pPr>
                      <a:r>
                        <a:rPr sz="1800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τ</a:t>
                      </a:r>
                      <a:r>
                        <a:rPr sz="1800" spc="-95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&lt;-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875"/>
                        </a:lnSpc>
                      </a:pPr>
                      <a:r>
                        <a:rPr sz="1800" b="1" spc="-5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2,</a:t>
                      </a:r>
                      <a:r>
                        <a:rPr sz="1800" b="1" spc="-80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spc="-10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rτ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1875"/>
                        </a:lnSpc>
                      </a:pPr>
                      <a:r>
                        <a:rPr sz="1800" b="1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=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ts val="1875"/>
                        </a:lnSpc>
                      </a:pPr>
                      <a:r>
                        <a:rPr sz="1800" b="1" spc="-10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0.8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14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ts val="1875"/>
                        </a:lnSpc>
                      </a:pPr>
                      <a:r>
                        <a:rPr sz="1800" dirty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τ</a:t>
                      </a:r>
                      <a:r>
                        <a:rPr sz="1800" spc="-95" dirty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&lt;-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875"/>
                        </a:lnSpc>
                      </a:pPr>
                      <a:r>
                        <a:rPr sz="1800" b="1" spc="-5" dirty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3,</a:t>
                      </a:r>
                      <a:r>
                        <a:rPr sz="1800" b="1" spc="-80" dirty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spc="-10" dirty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rτ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1875"/>
                        </a:lnSpc>
                      </a:pPr>
                      <a:r>
                        <a:rPr sz="1800" b="1" dirty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=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ts val="1875"/>
                        </a:lnSpc>
                      </a:pPr>
                      <a:r>
                        <a:rPr sz="1800" b="1" spc="-10" dirty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1.2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52998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Time</a:t>
            </a:r>
            <a:r>
              <a:rPr spc="-10" dirty="0"/>
              <a:t> </a:t>
            </a:r>
            <a:r>
              <a:rPr dirty="0"/>
              <a:t>lags</a:t>
            </a:r>
            <a:r>
              <a:rPr spc="10" dirty="0"/>
              <a:t> </a:t>
            </a:r>
            <a:r>
              <a:rPr spc="-5" dirty="0"/>
              <a:t>(continuous</a:t>
            </a:r>
            <a:r>
              <a:rPr spc="-10" dirty="0"/>
              <a:t> </a:t>
            </a:r>
            <a:r>
              <a:rPr spc="-5" dirty="0"/>
              <a:t>population)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2010568"/>
            <a:ext cx="3981450" cy="3649662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6837938" y="1728723"/>
            <a:ext cx="1149350" cy="502920"/>
          </a:xfrm>
          <a:custGeom>
            <a:avLst/>
            <a:gdLst/>
            <a:ahLst/>
            <a:cxnLst/>
            <a:rect l="l" t="t" r="r" b="b"/>
            <a:pathLst>
              <a:path w="1149350" h="502919">
                <a:moveTo>
                  <a:pt x="1059429" y="0"/>
                </a:moveTo>
                <a:lnTo>
                  <a:pt x="1052317" y="8381"/>
                </a:lnTo>
                <a:lnTo>
                  <a:pt x="1067345" y="24903"/>
                </a:lnTo>
                <a:lnTo>
                  <a:pt x="1081003" y="45497"/>
                </a:lnTo>
                <a:lnTo>
                  <a:pt x="1104260" y="98805"/>
                </a:lnTo>
                <a:lnTo>
                  <a:pt x="1119579" y="167655"/>
                </a:lnTo>
                <a:lnTo>
                  <a:pt x="1123423" y="207694"/>
                </a:lnTo>
                <a:lnTo>
                  <a:pt x="1124707" y="251460"/>
                </a:lnTo>
                <a:lnTo>
                  <a:pt x="1123423" y="295151"/>
                </a:lnTo>
                <a:lnTo>
                  <a:pt x="1119579" y="335152"/>
                </a:lnTo>
                <a:lnTo>
                  <a:pt x="1104260" y="403987"/>
                </a:lnTo>
                <a:lnTo>
                  <a:pt x="1081003" y="457311"/>
                </a:lnTo>
                <a:lnTo>
                  <a:pt x="1052317" y="494538"/>
                </a:lnTo>
                <a:lnTo>
                  <a:pt x="1059429" y="502792"/>
                </a:lnTo>
                <a:lnTo>
                  <a:pt x="1093084" y="465772"/>
                </a:lnTo>
                <a:lnTo>
                  <a:pt x="1122167" y="410845"/>
                </a:lnTo>
                <a:lnTo>
                  <a:pt x="1142169" y="339137"/>
                </a:lnTo>
                <a:lnTo>
                  <a:pt x="1147170" y="297241"/>
                </a:lnTo>
                <a:lnTo>
                  <a:pt x="1148837" y="251333"/>
                </a:lnTo>
                <a:lnTo>
                  <a:pt x="1147170" y="205515"/>
                </a:lnTo>
                <a:lnTo>
                  <a:pt x="1142169" y="163687"/>
                </a:lnTo>
                <a:lnTo>
                  <a:pt x="1133835" y="125835"/>
                </a:lnTo>
                <a:lnTo>
                  <a:pt x="1108185" y="62257"/>
                </a:lnTo>
                <a:lnTo>
                  <a:pt x="1076840" y="16259"/>
                </a:lnTo>
                <a:lnTo>
                  <a:pt x="1059429" y="0"/>
                </a:lnTo>
                <a:close/>
              </a:path>
              <a:path w="1149350" h="502919">
                <a:moveTo>
                  <a:pt x="89403" y="0"/>
                </a:moveTo>
                <a:lnTo>
                  <a:pt x="55764" y="37020"/>
                </a:lnTo>
                <a:lnTo>
                  <a:pt x="26792" y="91948"/>
                </a:lnTo>
                <a:lnTo>
                  <a:pt x="6678" y="163687"/>
                </a:lnTo>
                <a:lnTo>
                  <a:pt x="1664" y="205515"/>
                </a:lnTo>
                <a:lnTo>
                  <a:pt x="0" y="251460"/>
                </a:lnTo>
                <a:lnTo>
                  <a:pt x="1664" y="297241"/>
                </a:lnTo>
                <a:lnTo>
                  <a:pt x="6678" y="339137"/>
                </a:lnTo>
                <a:lnTo>
                  <a:pt x="15050" y="377009"/>
                </a:lnTo>
                <a:lnTo>
                  <a:pt x="40700" y="440535"/>
                </a:lnTo>
                <a:lnTo>
                  <a:pt x="71994" y="486533"/>
                </a:lnTo>
                <a:lnTo>
                  <a:pt x="89403" y="502792"/>
                </a:lnTo>
                <a:lnTo>
                  <a:pt x="96642" y="494538"/>
                </a:lnTo>
                <a:lnTo>
                  <a:pt x="81596" y="477942"/>
                </a:lnTo>
                <a:lnTo>
                  <a:pt x="67908" y="457311"/>
                </a:lnTo>
                <a:lnTo>
                  <a:pt x="44699" y="403987"/>
                </a:lnTo>
                <a:lnTo>
                  <a:pt x="29268" y="335152"/>
                </a:lnTo>
                <a:lnTo>
                  <a:pt x="25411" y="295151"/>
                </a:lnTo>
                <a:lnTo>
                  <a:pt x="24129" y="251333"/>
                </a:lnTo>
                <a:lnTo>
                  <a:pt x="25411" y="207694"/>
                </a:lnTo>
                <a:lnTo>
                  <a:pt x="29268" y="167655"/>
                </a:lnTo>
                <a:lnTo>
                  <a:pt x="44699" y="98805"/>
                </a:lnTo>
                <a:lnTo>
                  <a:pt x="67908" y="45497"/>
                </a:lnTo>
                <a:lnTo>
                  <a:pt x="96642" y="8381"/>
                </a:lnTo>
                <a:lnTo>
                  <a:pt x="894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766689" y="1785874"/>
            <a:ext cx="21285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  <a:tabLst>
                <a:tab pos="1177290" algn="l"/>
              </a:tabLst>
            </a:pPr>
            <a:r>
              <a:rPr sz="3000" baseline="41666" dirty="0">
                <a:latin typeface="Cambria Math"/>
                <a:cs typeface="Cambria Math"/>
              </a:rPr>
              <a:t>𝑑𝑁</a:t>
            </a:r>
            <a:r>
              <a:rPr sz="3000" spc="225" baseline="41666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=</a:t>
            </a:r>
            <a:r>
              <a:rPr sz="2000" spc="114" dirty="0">
                <a:latin typeface="Cambria Math"/>
                <a:cs typeface="Cambria Math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𝑟𝑁	</a:t>
            </a:r>
            <a:r>
              <a:rPr sz="2000" dirty="0">
                <a:latin typeface="Cambria Math"/>
                <a:cs typeface="Cambria Math"/>
              </a:rPr>
              <a:t>1</a:t>
            </a:r>
            <a:r>
              <a:rPr sz="2000" spc="-3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−</a:t>
            </a:r>
            <a:r>
              <a:rPr sz="2000" spc="-30" dirty="0">
                <a:latin typeface="Cambria Math"/>
                <a:cs typeface="Cambria Math"/>
              </a:rPr>
              <a:t> </a:t>
            </a:r>
            <a:r>
              <a:rPr sz="3000" spc="-7" baseline="41666" dirty="0">
                <a:latin typeface="Cambria Math"/>
                <a:cs typeface="Cambria Math"/>
              </a:rPr>
              <a:t>𝑁</a:t>
            </a:r>
            <a:r>
              <a:rPr sz="2175" spc="-7" baseline="42145" dirty="0">
                <a:latin typeface="Cambria Math"/>
                <a:cs typeface="Cambria Math"/>
              </a:rPr>
              <a:t>𝑡−𝑐</a:t>
            </a:r>
            <a:endParaRPr sz="2175" baseline="42145">
              <a:latin typeface="Cambria Math"/>
              <a:cs typeface="Cambria Math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245861" y="1980438"/>
          <a:ext cx="3323588" cy="39896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5465"/>
                <a:gridCol w="548640"/>
                <a:gridCol w="784225"/>
                <a:gridCol w="262889"/>
                <a:gridCol w="494030"/>
                <a:gridCol w="688339"/>
              </a:tblGrid>
              <a:tr h="8536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320"/>
                        </a:lnSpc>
                      </a:pPr>
                      <a:r>
                        <a:rPr sz="2000" dirty="0">
                          <a:latin typeface="Cambria Math"/>
                          <a:cs typeface="Cambria Math"/>
                        </a:rPr>
                        <a:t>𝑑𝑡</a:t>
                      </a:r>
                      <a:endParaRPr sz="2000">
                        <a:latin typeface="Cambria Math"/>
                        <a:cs typeface="Cambria Math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102870">
                        <a:lnSpc>
                          <a:spcPct val="100000"/>
                        </a:lnSpc>
                      </a:pPr>
                      <a:r>
                        <a:rPr sz="1450" spc="55" dirty="0">
                          <a:latin typeface="Cambria Math"/>
                          <a:cs typeface="Cambria Math"/>
                        </a:rPr>
                        <a:t>𝑟</a:t>
                      </a:r>
                      <a:endParaRPr sz="1450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ts val="2320"/>
                        </a:lnSpc>
                      </a:pPr>
                      <a:r>
                        <a:rPr sz="2000" dirty="0">
                          <a:latin typeface="Cambria Math"/>
                          <a:cs typeface="Cambria Math"/>
                        </a:rPr>
                        <a:t>𝐾</a:t>
                      </a:r>
                      <a:endParaRPr sz="2000">
                        <a:latin typeface="Cambria Math"/>
                        <a:cs typeface="Cambria Math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0070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sz="1800" b="1" i="1" dirty="0">
                          <a:latin typeface="Consolas"/>
                          <a:cs typeface="Consolas"/>
                        </a:rPr>
                        <a:t>0</a:t>
                      </a:r>
                      <a:r>
                        <a:rPr sz="1800" b="1" i="1" spc="-80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dirty="0">
                          <a:latin typeface="Consolas"/>
                          <a:cs typeface="Consolas"/>
                        </a:rPr>
                        <a:t>&lt;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sz="1800" b="1" i="1" dirty="0">
                          <a:latin typeface="Consolas"/>
                          <a:cs typeface="Consolas"/>
                        </a:rPr>
                        <a:t>rτ</a:t>
                      </a:r>
                      <a:r>
                        <a:rPr sz="1800" b="1" i="1" spc="-80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dirty="0">
                          <a:latin typeface="Consolas"/>
                          <a:cs typeface="Consolas"/>
                        </a:rPr>
                        <a:t>&lt;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35">
                        <a:lnSpc>
                          <a:spcPts val="975"/>
                        </a:lnSpc>
                      </a:pPr>
                      <a:r>
                        <a:rPr sz="2175" baseline="-38314" dirty="0">
                          <a:latin typeface="Cambria Math"/>
                          <a:cs typeface="Cambria Math"/>
                        </a:rPr>
                        <a:t>𝟏/𝒓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20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0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rτ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4769">
                        <a:lnSpc>
                          <a:spcPct val="100000"/>
                        </a:lnSpc>
                        <a:spcBef>
                          <a:spcPts val="2690"/>
                        </a:spcBef>
                      </a:pPr>
                      <a:r>
                        <a:rPr sz="1800" b="1" i="1" spc="-5" dirty="0">
                          <a:latin typeface="Consolas"/>
                          <a:cs typeface="Consolas"/>
                        </a:rPr>
                        <a:t>0.368</a:t>
                      </a:r>
                      <a:r>
                        <a:rPr sz="1800" b="1" i="1" spc="-70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dirty="0">
                          <a:latin typeface="Consolas"/>
                          <a:cs typeface="Consolas"/>
                        </a:rPr>
                        <a:t>&lt;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1590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sz="1800" b="1" i="1" spc="-5" dirty="0">
                          <a:latin typeface="Consolas"/>
                          <a:cs typeface="Consolas"/>
                        </a:rPr>
                        <a:t>rτ</a:t>
                      </a:r>
                      <a:r>
                        <a:rPr sz="1800" b="1" i="1" spc="-40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dirty="0">
                          <a:latin typeface="Consolas"/>
                          <a:cs typeface="Consolas"/>
                        </a:rPr>
                        <a:t>&lt;</a:t>
                      </a:r>
                      <a:r>
                        <a:rPr sz="1800" b="1" i="1" spc="-55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spc="-5" dirty="0">
                          <a:latin typeface="Consolas"/>
                          <a:cs typeface="Consolas"/>
                        </a:rPr>
                        <a:t>1.57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055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535"/>
                        </a:spcBef>
                      </a:pPr>
                      <a:r>
                        <a:rPr sz="1800" dirty="0">
                          <a:latin typeface="Consolas"/>
                          <a:cs typeface="Consolas"/>
                        </a:rPr>
                        <a:t>r</a:t>
                      </a:r>
                      <a:r>
                        <a:rPr sz="1800" spc="-95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spc="-5" dirty="0">
                          <a:latin typeface="Consolas"/>
                          <a:cs typeface="Consolas"/>
                        </a:rPr>
                        <a:t>&lt;-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94945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1535"/>
                        </a:spcBef>
                      </a:pPr>
                      <a:r>
                        <a:rPr sz="1800" b="1" spc="-10" dirty="0">
                          <a:solidFill>
                            <a:srgbClr val="00007E"/>
                          </a:solidFill>
                          <a:latin typeface="Consolas"/>
                          <a:cs typeface="Consolas"/>
                        </a:rPr>
                        <a:t>0.4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949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11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ts val="1875"/>
                        </a:lnSpc>
                      </a:pPr>
                      <a:r>
                        <a:rPr sz="1800" dirty="0">
                          <a:latin typeface="Consolas"/>
                          <a:cs typeface="Consolas"/>
                        </a:rPr>
                        <a:t>K</a:t>
                      </a:r>
                      <a:r>
                        <a:rPr sz="1800" spc="-95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spc="-5" dirty="0">
                          <a:latin typeface="Consolas"/>
                          <a:cs typeface="Consolas"/>
                        </a:rPr>
                        <a:t>&lt;-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875"/>
                        </a:lnSpc>
                      </a:pPr>
                      <a:r>
                        <a:rPr sz="1800" b="1" spc="-5" dirty="0">
                          <a:solidFill>
                            <a:srgbClr val="00007E"/>
                          </a:solidFill>
                          <a:latin typeface="Consolas"/>
                          <a:cs typeface="Consolas"/>
                        </a:rPr>
                        <a:t>1000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11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800" dirty="0">
                          <a:latin typeface="Consolas"/>
                          <a:cs typeface="Consolas"/>
                        </a:rPr>
                        <a:t>τ</a:t>
                      </a:r>
                      <a:r>
                        <a:rPr sz="1800" spc="-95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spc="-5" dirty="0">
                          <a:latin typeface="Consolas"/>
                          <a:cs typeface="Consolas"/>
                        </a:rPr>
                        <a:t>&lt;-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00965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800" b="1" spc="-5" dirty="0">
                          <a:latin typeface="Consolas"/>
                          <a:cs typeface="Consolas"/>
                        </a:rPr>
                        <a:t>0,</a:t>
                      </a:r>
                      <a:r>
                        <a:rPr sz="1800" b="1" spc="-80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spc="-10" dirty="0">
                          <a:latin typeface="Consolas"/>
                          <a:cs typeface="Consolas"/>
                        </a:rPr>
                        <a:t>rτ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00965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800" b="1" dirty="0">
                          <a:latin typeface="Consolas"/>
                          <a:cs typeface="Consolas"/>
                        </a:rPr>
                        <a:t>=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00965" marB="0"/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800" b="1" dirty="0">
                          <a:latin typeface="Consolas"/>
                          <a:cs typeface="Consolas"/>
                        </a:rPr>
                        <a:t>0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1009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742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ts val="1875"/>
                        </a:lnSpc>
                      </a:pPr>
                      <a:r>
                        <a:rPr sz="1800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τ</a:t>
                      </a:r>
                      <a:r>
                        <a:rPr sz="1800" spc="-95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&lt;-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875"/>
                        </a:lnSpc>
                      </a:pPr>
                      <a:r>
                        <a:rPr sz="1800" b="1" spc="-5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2,</a:t>
                      </a:r>
                      <a:r>
                        <a:rPr sz="1800" b="1" spc="-80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spc="-10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rτ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1875"/>
                        </a:lnSpc>
                      </a:pPr>
                      <a:r>
                        <a:rPr sz="1800" b="1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=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ts val="1875"/>
                        </a:lnSpc>
                      </a:pPr>
                      <a:r>
                        <a:rPr sz="1800" b="1" spc="-10" dirty="0">
                          <a:solidFill>
                            <a:srgbClr val="1F487C"/>
                          </a:solidFill>
                          <a:latin typeface="Consolas"/>
                          <a:cs typeface="Consolas"/>
                        </a:rPr>
                        <a:t>0.8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742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ts val="1875"/>
                        </a:lnSpc>
                      </a:pPr>
                      <a:r>
                        <a:rPr sz="1800" dirty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τ</a:t>
                      </a:r>
                      <a:r>
                        <a:rPr sz="1800" spc="-95" dirty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&lt;-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875"/>
                        </a:lnSpc>
                      </a:pPr>
                      <a:r>
                        <a:rPr sz="1800" b="1" spc="-5" dirty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3,</a:t>
                      </a:r>
                      <a:r>
                        <a:rPr sz="1800" b="1" spc="-80" dirty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spc="-10" dirty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rτ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1875"/>
                        </a:lnSpc>
                      </a:pPr>
                      <a:r>
                        <a:rPr sz="1800" b="1" dirty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=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ts val="1875"/>
                        </a:lnSpc>
                      </a:pPr>
                      <a:r>
                        <a:rPr sz="1800" b="1" spc="-10" dirty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1.2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1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ts val="1875"/>
                        </a:lnSpc>
                      </a:pPr>
                      <a:r>
                        <a:rPr sz="1800" dirty="0">
                          <a:solidFill>
                            <a:srgbClr val="6F2F9F"/>
                          </a:solidFill>
                          <a:latin typeface="Consolas"/>
                          <a:cs typeface="Consolas"/>
                        </a:rPr>
                        <a:t>τ</a:t>
                      </a:r>
                      <a:r>
                        <a:rPr sz="1800" spc="-95" dirty="0">
                          <a:solidFill>
                            <a:srgbClr val="6F2F9F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6F2F9F"/>
                          </a:solidFill>
                          <a:latin typeface="Consolas"/>
                          <a:cs typeface="Consolas"/>
                        </a:rPr>
                        <a:t>&lt;-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875"/>
                        </a:lnSpc>
                      </a:pPr>
                      <a:r>
                        <a:rPr sz="1800" b="1" spc="-5" dirty="0">
                          <a:solidFill>
                            <a:srgbClr val="6F2F9F"/>
                          </a:solidFill>
                          <a:latin typeface="Consolas"/>
                          <a:cs typeface="Consolas"/>
                        </a:rPr>
                        <a:t>4,</a:t>
                      </a:r>
                      <a:r>
                        <a:rPr sz="1800" b="1" spc="-80" dirty="0">
                          <a:solidFill>
                            <a:srgbClr val="6F2F9F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i="1" spc="-10" dirty="0">
                          <a:solidFill>
                            <a:srgbClr val="6F2F9F"/>
                          </a:solidFill>
                          <a:latin typeface="Consolas"/>
                          <a:cs typeface="Consolas"/>
                        </a:rPr>
                        <a:t>rτ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1875"/>
                        </a:lnSpc>
                      </a:pPr>
                      <a:r>
                        <a:rPr sz="1800" b="1" dirty="0">
                          <a:solidFill>
                            <a:srgbClr val="6F2F9F"/>
                          </a:solidFill>
                          <a:latin typeface="Consolas"/>
                          <a:cs typeface="Consolas"/>
                        </a:rPr>
                        <a:t>=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ts val="1875"/>
                        </a:lnSpc>
                      </a:pPr>
                      <a:r>
                        <a:rPr sz="1800" b="1" spc="-10" dirty="0">
                          <a:solidFill>
                            <a:srgbClr val="6F2F9F"/>
                          </a:solidFill>
                          <a:latin typeface="Consolas"/>
                          <a:cs typeface="Consolas"/>
                        </a:rPr>
                        <a:t>1.6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86955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dirty="0"/>
              <a:t>Time-lag models of population growth</a:t>
            </a:r>
          </a:p>
          <a:p>
            <a:pPr marL="0" indent="0" fontAlgn="base">
              <a:buNone/>
            </a:pPr>
            <a:r>
              <a:rPr lang="en-US" dirty="0" smtClean="0"/>
              <a:t>Cambridge </a:t>
            </a:r>
            <a:r>
              <a:rPr lang="en-US" dirty="0"/>
              <a:t>University </a:t>
            </a:r>
            <a:r>
              <a:rPr lang="en-US" dirty="0" smtClean="0"/>
              <a:t>Press. </a:t>
            </a:r>
            <a:r>
              <a:rPr lang="en-US" i="1" dirty="0" smtClean="0">
                <a:hlinkClick r:id="rId2"/>
              </a:rPr>
              <a:t>Eric </a:t>
            </a:r>
            <a:r>
              <a:rPr lang="en-US" i="1" dirty="0" err="1">
                <a:hlinkClick r:id="rId2"/>
              </a:rPr>
              <a:t>Renshaw</a:t>
            </a:r>
            <a:endParaRPr lang="en-US" i="1" dirty="0"/>
          </a:p>
          <a:p>
            <a:r>
              <a:rPr lang="en-US" dirty="0"/>
              <a:t>A simulation study of a time lag population </a:t>
            </a:r>
            <a:r>
              <a:rPr lang="en-US" dirty="0" smtClean="0"/>
              <a:t>model. </a:t>
            </a:r>
            <a:r>
              <a:rPr lang="en-US" i="1" dirty="0"/>
              <a:t>Hal Caswell</a:t>
            </a:r>
          </a:p>
          <a:p>
            <a:r>
              <a:rPr lang="en-US" dirty="0"/>
              <a:t>The effect of a time-delay in a predator-prey </a:t>
            </a:r>
            <a:r>
              <a:rPr lang="en-US" dirty="0" smtClean="0"/>
              <a:t>model.</a:t>
            </a:r>
            <a:r>
              <a:rPr lang="fr-FR" dirty="0" smtClean="0">
                <a:effectLst/>
              </a:rPr>
              <a:t> Roger Arditi</a:t>
            </a:r>
            <a:r>
              <a:rPr lang="fr-FR" dirty="0"/>
              <a:t>, </a:t>
            </a:r>
            <a:r>
              <a:rPr lang="fr-FR" dirty="0" smtClean="0">
                <a:effectLst/>
              </a:rPr>
              <a:t>Jean-Marie </a:t>
            </a:r>
            <a:r>
              <a:rPr lang="fr-FR" dirty="0" err="1" smtClean="0">
                <a:effectLst/>
              </a:rPr>
              <a:t>Abillon</a:t>
            </a:r>
            <a:r>
              <a:rPr lang="fr-FR" dirty="0"/>
              <a:t>, </a:t>
            </a:r>
            <a:r>
              <a:rPr lang="fr-FR" dirty="0" smtClean="0">
                <a:effectLst/>
              </a:rPr>
              <a:t>Jorge Vieira da Silva.</a:t>
            </a:r>
            <a:r>
              <a:rPr lang="en-IN" dirty="0">
                <a:hlinkClick r:id="rId3" tooltip="Go to Mathematical Biosciences on ScienceDirect"/>
              </a:rPr>
              <a:t> Mathematical </a:t>
            </a:r>
            <a:r>
              <a:rPr lang="en-IN" dirty="0" smtClean="0">
                <a:hlinkClick r:id="rId3" tooltip="Go to Mathematical Biosciences on ScienceDirect"/>
              </a:rPr>
              <a:t>Biosciences</a:t>
            </a:r>
            <a:endParaRPr lang="en-IN" dirty="0" smtClean="0"/>
          </a:p>
          <a:p>
            <a:r>
              <a:rPr lang="en-US" dirty="0"/>
              <a:t>Impact of time delay on population model with </a:t>
            </a:r>
            <a:r>
              <a:rPr lang="en-US" dirty="0" err="1"/>
              <a:t>Allee</a:t>
            </a:r>
            <a:r>
              <a:rPr lang="en-US" dirty="0"/>
              <a:t> </a:t>
            </a:r>
            <a:r>
              <a:rPr lang="en-US" dirty="0" smtClean="0"/>
              <a:t>effect.</a:t>
            </a:r>
            <a:r>
              <a:rPr lang="it-IT" dirty="0" smtClean="0">
                <a:effectLst/>
              </a:rPr>
              <a:t> Dongxi Li</a:t>
            </a:r>
            <a:r>
              <a:rPr lang="it-IT" dirty="0" smtClean="0"/>
              <a:t>,</a:t>
            </a:r>
            <a:r>
              <a:rPr lang="it-IT" dirty="0"/>
              <a:t> </a:t>
            </a:r>
            <a:r>
              <a:rPr lang="it-IT" dirty="0" smtClean="0">
                <a:effectLst/>
              </a:rPr>
              <a:t>Yachao Yang 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/>
              <a:t>Communications in Nonlinear Science and Numerical Simulation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68128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Factors Causing Time Lag</a:t>
            </a:r>
          </a:p>
          <a:p>
            <a:r>
              <a:rPr lang="en-US" dirty="0" smtClean="0"/>
              <a:t>Impacts of Time lag in Population Models</a:t>
            </a:r>
          </a:p>
          <a:p>
            <a:r>
              <a:rPr lang="en-US" dirty="0" smtClean="0"/>
              <a:t>Time Lag Equation and Graphs</a:t>
            </a:r>
          </a:p>
          <a:p>
            <a:r>
              <a:rPr lang="en-US" dirty="0" smtClean="0"/>
              <a:t>References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30448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time lag model of population growth is a model that can be used to study the impact of time lags on population dynamics.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989070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Causing Time Lag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dirty="0" smtClean="0"/>
              <a:t>Predator-prey interactions: Time </a:t>
            </a:r>
            <a:r>
              <a:rPr lang="en-US" dirty="0"/>
              <a:t>lags in a predator's response to changes in prey abundance, or in the predator's physiological food requirements, can affect the form of oscillations in a predator-prey system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90000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Causing Time Lag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Environmental </a:t>
            </a:r>
            <a:r>
              <a:rPr lang="en-US" dirty="0" smtClean="0"/>
              <a:t>heterogeneity: Time </a:t>
            </a:r>
            <a:r>
              <a:rPr lang="en-US" dirty="0"/>
              <a:t>lags can be affected by the heterogeneity of the environment, such as the availability of prey </a:t>
            </a:r>
            <a:r>
              <a:rPr lang="en-US" dirty="0" smtClean="0"/>
              <a:t>refuges.</a:t>
            </a:r>
          </a:p>
          <a:p>
            <a:r>
              <a:rPr lang="en-US" dirty="0"/>
              <a:t>Variable </a:t>
            </a:r>
            <a:r>
              <a:rPr lang="en-US" dirty="0" smtClean="0"/>
              <a:t>environment: Time </a:t>
            </a:r>
            <a:r>
              <a:rPr lang="en-US" dirty="0"/>
              <a:t>lags can have a significant evolutionary role in populations that live in variable environments, such as those that are influenced by predators or subject to fluctuating environments.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1282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mpacts of time lags in population models 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Destabilizing </a:t>
            </a:r>
            <a:r>
              <a:rPr lang="en-US" dirty="0"/>
              <a:t>equilibrium: A time lag in the death rate of predators can destabilize the equilibrium point and cause oscillations that can grow so wide that predators become </a:t>
            </a:r>
            <a:r>
              <a:rPr lang="en-US" dirty="0" smtClean="0"/>
              <a:t>extinct.</a:t>
            </a:r>
          </a:p>
          <a:p>
            <a:r>
              <a:rPr lang="en-US" dirty="0"/>
              <a:t>Reversing the outcome of competition: Time lag terms can reverse the outcome of competition in some </a:t>
            </a:r>
            <a:r>
              <a:rPr lang="en-US" dirty="0" smtClean="0"/>
              <a:t>cases,</a:t>
            </a:r>
          </a:p>
          <a:p>
            <a:r>
              <a:rPr lang="en-US" dirty="0"/>
              <a:t>Quantifying the transition between stable states: The mean first-passage time can be calculated to quantify the transition between stable states in a population model.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626891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 continuously growing population, adding new individuals into the population causes a continuous decrease in the per capita rate of population growth [(1/N)(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)]</a:t>
            </a:r>
          </a:p>
          <a:p>
            <a:r>
              <a:rPr lang="en-US" dirty="0" smtClean="0"/>
              <a:t>However, in many populations there are time lags (τ) in response to changes in population size.</a:t>
            </a:r>
          </a:p>
        </p:txBody>
      </p:sp>
    </p:spTree>
    <p:extLst>
      <p:ext uri="{BB962C8B-B14F-4D97-AF65-F5344CB8AC3E}">
        <p14:creationId xmlns:p14="http://schemas.microsoft.com/office/powerpoint/2010/main" xmlns="" val="713505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49389" y="749300"/>
            <a:ext cx="7703184" cy="911860"/>
            <a:chOff x="649389" y="749300"/>
            <a:chExt cx="7703184" cy="911860"/>
          </a:xfrm>
        </p:grpSpPr>
        <p:sp>
          <p:nvSpPr>
            <p:cNvPr id="3" name="object 3"/>
            <p:cNvSpPr/>
            <p:nvPr/>
          </p:nvSpPr>
          <p:spPr>
            <a:xfrm>
              <a:off x="4393945" y="762000"/>
              <a:ext cx="3945890" cy="886460"/>
            </a:xfrm>
            <a:custGeom>
              <a:avLst/>
              <a:gdLst/>
              <a:ahLst/>
              <a:cxnLst/>
              <a:rect l="l" t="t" r="r" b="b"/>
              <a:pathLst>
                <a:path w="3945890" h="886460">
                  <a:moveTo>
                    <a:pt x="0" y="0"/>
                  </a:moveTo>
                  <a:lnTo>
                    <a:pt x="67954" y="145"/>
                  </a:lnTo>
                  <a:lnTo>
                    <a:pt x="135667" y="580"/>
                  </a:lnTo>
                  <a:lnTo>
                    <a:pt x="203126" y="1302"/>
                  </a:lnTo>
                  <a:lnTo>
                    <a:pt x="270319" y="2309"/>
                  </a:lnTo>
                  <a:lnTo>
                    <a:pt x="337234" y="3599"/>
                  </a:lnTo>
                  <a:lnTo>
                    <a:pt x="403858" y="5170"/>
                  </a:lnTo>
                  <a:lnTo>
                    <a:pt x="470181" y="7019"/>
                  </a:lnTo>
                  <a:lnTo>
                    <a:pt x="536189" y="9144"/>
                  </a:lnTo>
                  <a:lnTo>
                    <a:pt x="601871" y="11543"/>
                  </a:lnTo>
                  <a:lnTo>
                    <a:pt x="667215" y="14214"/>
                  </a:lnTo>
                  <a:lnTo>
                    <a:pt x="732209" y="17154"/>
                  </a:lnTo>
                  <a:lnTo>
                    <a:pt x="796841" y="20362"/>
                  </a:lnTo>
                  <a:lnTo>
                    <a:pt x="861098" y="23835"/>
                  </a:lnTo>
                  <a:lnTo>
                    <a:pt x="924969" y="27570"/>
                  </a:lnTo>
                  <a:lnTo>
                    <a:pt x="988442" y="31567"/>
                  </a:lnTo>
                  <a:lnTo>
                    <a:pt x="1051504" y="35821"/>
                  </a:lnTo>
                  <a:lnTo>
                    <a:pt x="1114144" y="40333"/>
                  </a:lnTo>
                  <a:lnTo>
                    <a:pt x="1176350" y="45098"/>
                  </a:lnTo>
                  <a:lnTo>
                    <a:pt x="1238109" y="50115"/>
                  </a:lnTo>
                  <a:lnTo>
                    <a:pt x="1299410" y="55381"/>
                  </a:lnTo>
                  <a:lnTo>
                    <a:pt x="1360241" y="60895"/>
                  </a:lnTo>
                  <a:lnTo>
                    <a:pt x="1420589" y="66654"/>
                  </a:lnTo>
                  <a:lnTo>
                    <a:pt x="1480443" y="72657"/>
                  </a:lnTo>
                  <a:lnTo>
                    <a:pt x="1539790" y="78900"/>
                  </a:lnTo>
                  <a:lnTo>
                    <a:pt x="1598619" y="85381"/>
                  </a:lnTo>
                  <a:lnTo>
                    <a:pt x="1656917" y="92099"/>
                  </a:lnTo>
                  <a:lnTo>
                    <a:pt x="1714673" y="99051"/>
                  </a:lnTo>
                  <a:lnTo>
                    <a:pt x="1771875" y="106235"/>
                  </a:lnTo>
                  <a:lnTo>
                    <a:pt x="1828509" y="113648"/>
                  </a:lnTo>
                  <a:lnTo>
                    <a:pt x="1884566" y="121290"/>
                  </a:lnTo>
                  <a:lnTo>
                    <a:pt x="1940031" y="129156"/>
                  </a:lnTo>
                  <a:lnTo>
                    <a:pt x="1994894" y="137245"/>
                  </a:lnTo>
                  <a:lnTo>
                    <a:pt x="2049143" y="145556"/>
                  </a:lnTo>
                  <a:lnTo>
                    <a:pt x="2102765" y="154085"/>
                  </a:lnTo>
                  <a:lnTo>
                    <a:pt x="2155748" y="162830"/>
                  </a:lnTo>
                  <a:lnTo>
                    <a:pt x="2208080" y="171790"/>
                  </a:lnTo>
                  <a:lnTo>
                    <a:pt x="2259750" y="180961"/>
                  </a:lnTo>
                  <a:lnTo>
                    <a:pt x="2310745" y="190343"/>
                  </a:lnTo>
                  <a:lnTo>
                    <a:pt x="2361054" y="199932"/>
                  </a:lnTo>
                  <a:lnTo>
                    <a:pt x="2410663" y="209726"/>
                  </a:lnTo>
                  <a:lnTo>
                    <a:pt x="2459562" y="219723"/>
                  </a:lnTo>
                  <a:lnTo>
                    <a:pt x="2507738" y="229922"/>
                  </a:lnTo>
                  <a:lnTo>
                    <a:pt x="2555179" y="240319"/>
                  </a:lnTo>
                  <a:lnTo>
                    <a:pt x="2601874" y="250913"/>
                  </a:lnTo>
                  <a:lnTo>
                    <a:pt x="2647809" y="261701"/>
                  </a:lnTo>
                  <a:lnTo>
                    <a:pt x="2692974" y="272681"/>
                  </a:lnTo>
                  <a:lnTo>
                    <a:pt x="2737356" y="283851"/>
                  </a:lnTo>
                  <a:lnTo>
                    <a:pt x="2780943" y="295208"/>
                  </a:lnTo>
                  <a:lnTo>
                    <a:pt x="2823723" y="306752"/>
                  </a:lnTo>
                  <a:lnTo>
                    <a:pt x="2865684" y="318478"/>
                  </a:lnTo>
                  <a:lnTo>
                    <a:pt x="2906814" y="330385"/>
                  </a:lnTo>
                  <a:lnTo>
                    <a:pt x="2947101" y="342471"/>
                  </a:lnTo>
                  <a:lnTo>
                    <a:pt x="2986533" y="354734"/>
                  </a:lnTo>
                  <a:lnTo>
                    <a:pt x="3025099" y="367171"/>
                  </a:lnTo>
                  <a:lnTo>
                    <a:pt x="3062785" y="379781"/>
                  </a:lnTo>
                  <a:lnTo>
                    <a:pt x="3099580" y="392560"/>
                  </a:lnTo>
                  <a:lnTo>
                    <a:pt x="3135472" y="405507"/>
                  </a:lnTo>
                  <a:lnTo>
                    <a:pt x="3204499" y="431896"/>
                  </a:lnTo>
                  <a:lnTo>
                    <a:pt x="3269769" y="458929"/>
                  </a:lnTo>
                  <a:lnTo>
                    <a:pt x="3331187" y="486588"/>
                  </a:lnTo>
                  <a:lnTo>
                    <a:pt x="3388656" y="514857"/>
                  </a:lnTo>
                  <a:lnTo>
                    <a:pt x="3442080" y="543717"/>
                  </a:lnTo>
                  <a:lnTo>
                    <a:pt x="3491363" y="573151"/>
                  </a:lnTo>
                  <a:lnTo>
                    <a:pt x="3536408" y="603141"/>
                  </a:lnTo>
                  <a:lnTo>
                    <a:pt x="3577121" y="633669"/>
                  </a:lnTo>
                  <a:lnTo>
                    <a:pt x="3613404" y="664717"/>
                  </a:lnTo>
                  <a:lnTo>
                    <a:pt x="3502659" y="664717"/>
                  </a:lnTo>
                  <a:lnTo>
                    <a:pt x="3842638" y="886205"/>
                  </a:lnTo>
                  <a:lnTo>
                    <a:pt x="3945762" y="664717"/>
                  </a:lnTo>
                  <a:lnTo>
                    <a:pt x="3835019" y="664590"/>
                  </a:lnTo>
                  <a:lnTo>
                    <a:pt x="3817437" y="649007"/>
                  </a:lnTo>
                  <a:lnTo>
                    <a:pt x="3778927" y="618226"/>
                  </a:lnTo>
                  <a:lnTo>
                    <a:pt x="3736035" y="587974"/>
                  </a:lnTo>
                  <a:lnTo>
                    <a:pt x="3688857" y="558269"/>
                  </a:lnTo>
                  <a:lnTo>
                    <a:pt x="3637490" y="529128"/>
                  </a:lnTo>
                  <a:lnTo>
                    <a:pt x="3582029" y="500569"/>
                  </a:lnTo>
                  <a:lnTo>
                    <a:pt x="3522571" y="472609"/>
                  </a:lnTo>
                  <a:lnTo>
                    <a:pt x="3459212" y="445268"/>
                  </a:lnTo>
                  <a:lnTo>
                    <a:pt x="3392049" y="418561"/>
                  </a:lnTo>
                  <a:lnTo>
                    <a:pt x="3321177" y="392507"/>
                  </a:lnTo>
                  <a:lnTo>
                    <a:pt x="3284380" y="379731"/>
                  </a:lnTo>
                  <a:lnTo>
                    <a:pt x="3246692" y="367124"/>
                  </a:lnTo>
                  <a:lnTo>
                    <a:pt x="3208125" y="354689"/>
                  </a:lnTo>
                  <a:lnTo>
                    <a:pt x="3168691" y="342429"/>
                  </a:lnTo>
                  <a:lnTo>
                    <a:pt x="3128403" y="330345"/>
                  </a:lnTo>
                  <a:lnTo>
                    <a:pt x="3087271" y="318440"/>
                  </a:lnTo>
                  <a:lnTo>
                    <a:pt x="3045308" y="306716"/>
                  </a:lnTo>
                  <a:lnTo>
                    <a:pt x="3002526" y="295175"/>
                  </a:lnTo>
                  <a:lnTo>
                    <a:pt x="2958938" y="283820"/>
                  </a:lnTo>
                  <a:lnTo>
                    <a:pt x="2914554" y="272652"/>
                  </a:lnTo>
                  <a:lnTo>
                    <a:pt x="2869388" y="261673"/>
                  </a:lnTo>
                  <a:lnTo>
                    <a:pt x="2823451" y="250887"/>
                  </a:lnTo>
                  <a:lnTo>
                    <a:pt x="2776755" y="240295"/>
                  </a:lnTo>
                  <a:lnTo>
                    <a:pt x="2729312" y="229900"/>
                  </a:lnTo>
                  <a:lnTo>
                    <a:pt x="2681134" y="219703"/>
                  </a:lnTo>
                  <a:lnTo>
                    <a:pt x="2632234" y="209707"/>
                  </a:lnTo>
                  <a:lnTo>
                    <a:pt x="2582623" y="199914"/>
                  </a:lnTo>
                  <a:lnTo>
                    <a:pt x="2532313" y="190326"/>
                  </a:lnTo>
                  <a:lnTo>
                    <a:pt x="2481317" y="180946"/>
                  </a:lnTo>
                  <a:lnTo>
                    <a:pt x="2429646" y="171776"/>
                  </a:lnTo>
                  <a:lnTo>
                    <a:pt x="2377312" y="162817"/>
                  </a:lnTo>
                  <a:lnTo>
                    <a:pt x="2324328" y="154073"/>
                  </a:lnTo>
                  <a:lnTo>
                    <a:pt x="2270705" y="145545"/>
                  </a:lnTo>
                  <a:lnTo>
                    <a:pt x="2216456" y="137236"/>
                  </a:lnTo>
                  <a:lnTo>
                    <a:pt x="2161592" y="129147"/>
                  </a:lnTo>
                  <a:lnTo>
                    <a:pt x="2106126" y="121281"/>
                  </a:lnTo>
                  <a:lnTo>
                    <a:pt x="2050069" y="113641"/>
                  </a:lnTo>
                  <a:lnTo>
                    <a:pt x="1993434" y="106228"/>
                  </a:lnTo>
                  <a:lnTo>
                    <a:pt x="1936232" y="99045"/>
                  </a:lnTo>
                  <a:lnTo>
                    <a:pt x="1878476" y="92094"/>
                  </a:lnTo>
                  <a:lnTo>
                    <a:pt x="1820178" y="85376"/>
                  </a:lnTo>
                  <a:lnTo>
                    <a:pt x="1761349" y="78895"/>
                  </a:lnTo>
                  <a:lnTo>
                    <a:pt x="1702002" y="72653"/>
                  </a:lnTo>
                  <a:lnTo>
                    <a:pt x="1642148" y="66651"/>
                  </a:lnTo>
                  <a:lnTo>
                    <a:pt x="1581801" y="60893"/>
                  </a:lnTo>
                  <a:lnTo>
                    <a:pt x="1520971" y="55379"/>
                  </a:lnTo>
                  <a:lnTo>
                    <a:pt x="1459670" y="50113"/>
                  </a:lnTo>
                  <a:lnTo>
                    <a:pt x="1397912" y="45096"/>
                  </a:lnTo>
                  <a:lnTo>
                    <a:pt x="1335707" y="40331"/>
                  </a:lnTo>
                  <a:lnTo>
                    <a:pt x="1273069" y="35820"/>
                  </a:lnTo>
                  <a:lnTo>
                    <a:pt x="1210008" y="31566"/>
                  </a:lnTo>
                  <a:lnTo>
                    <a:pt x="1146537" y="27569"/>
                  </a:lnTo>
                  <a:lnTo>
                    <a:pt x="1082668" y="23834"/>
                  </a:lnTo>
                  <a:lnTo>
                    <a:pt x="1018413" y="20361"/>
                  </a:lnTo>
                  <a:lnTo>
                    <a:pt x="953783" y="17154"/>
                  </a:lnTo>
                  <a:lnTo>
                    <a:pt x="888792" y="14213"/>
                  </a:lnTo>
                  <a:lnTo>
                    <a:pt x="823451" y="11543"/>
                  </a:lnTo>
                  <a:lnTo>
                    <a:pt x="757772" y="9144"/>
                  </a:lnTo>
                  <a:lnTo>
                    <a:pt x="691767" y="7019"/>
                  </a:lnTo>
                  <a:lnTo>
                    <a:pt x="625448" y="5170"/>
                  </a:lnTo>
                  <a:lnTo>
                    <a:pt x="558827" y="3599"/>
                  </a:lnTo>
                  <a:lnTo>
                    <a:pt x="491916" y="2309"/>
                  </a:lnTo>
                  <a:lnTo>
                    <a:pt x="424727" y="1302"/>
                  </a:lnTo>
                  <a:lnTo>
                    <a:pt x="357273" y="580"/>
                  </a:lnTo>
                  <a:lnTo>
                    <a:pt x="289565" y="1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2089" y="762168"/>
              <a:ext cx="3843020" cy="886460"/>
            </a:xfrm>
            <a:custGeom>
              <a:avLst/>
              <a:gdLst/>
              <a:ahLst/>
              <a:cxnLst/>
              <a:rect l="l" t="t" r="r" b="b"/>
              <a:pathLst>
                <a:path w="3843020" h="886460">
                  <a:moveTo>
                    <a:pt x="3815010" y="46"/>
                  </a:moveTo>
                  <a:lnTo>
                    <a:pt x="3658414" y="0"/>
                  </a:lnTo>
                  <a:lnTo>
                    <a:pt x="3585317" y="502"/>
                  </a:lnTo>
                  <a:lnTo>
                    <a:pt x="3512578" y="1336"/>
                  </a:lnTo>
                  <a:lnTo>
                    <a:pt x="3440209" y="2497"/>
                  </a:lnTo>
                  <a:lnTo>
                    <a:pt x="3368225" y="3984"/>
                  </a:lnTo>
                  <a:lnTo>
                    <a:pt x="3296637" y="5793"/>
                  </a:lnTo>
                  <a:lnTo>
                    <a:pt x="3225458" y="7921"/>
                  </a:lnTo>
                  <a:lnTo>
                    <a:pt x="3154702" y="10365"/>
                  </a:lnTo>
                  <a:lnTo>
                    <a:pt x="3084382" y="13121"/>
                  </a:lnTo>
                  <a:lnTo>
                    <a:pt x="3014510" y="16187"/>
                  </a:lnTo>
                  <a:lnTo>
                    <a:pt x="2945100" y="19559"/>
                  </a:lnTo>
                  <a:lnTo>
                    <a:pt x="2876165" y="23236"/>
                  </a:lnTo>
                  <a:lnTo>
                    <a:pt x="2807717" y="27212"/>
                  </a:lnTo>
                  <a:lnTo>
                    <a:pt x="2739769" y="31486"/>
                  </a:lnTo>
                  <a:lnTo>
                    <a:pt x="2672334" y="36054"/>
                  </a:lnTo>
                  <a:lnTo>
                    <a:pt x="2605426" y="40914"/>
                  </a:lnTo>
                  <a:lnTo>
                    <a:pt x="2539057" y="46061"/>
                  </a:lnTo>
                  <a:lnTo>
                    <a:pt x="2473241" y="51494"/>
                  </a:lnTo>
                  <a:lnTo>
                    <a:pt x="2407990" y="57208"/>
                  </a:lnTo>
                  <a:lnTo>
                    <a:pt x="2343316" y="63202"/>
                  </a:lnTo>
                  <a:lnTo>
                    <a:pt x="2279234" y="69471"/>
                  </a:lnTo>
                  <a:lnTo>
                    <a:pt x="2215756" y="76013"/>
                  </a:lnTo>
                  <a:lnTo>
                    <a:pt x="2152896" y="82825"/>
                  </a:lnTo>
                  <a:lnTo>
                    <a:pt x="2090665" y="89903"/>
                  </a:lnTo>
                  <a:lnTo>
                    <a:pt x="2029077" y="97245"/>
                  </a:lnTo>
                  <a:lnTo>
                    <a:pt x="1968145" y="104847"/>
                  </a:lnTo>
                  <a:lnTo>
                    <a:pt x="1907882" y="112706"/>
                  </a:lnTo>
                  <a:lnTo>
                    <a:pt x="1848301" y="120820"/>
                  </a:lnTo>
                  <a:lnTo>
                    <a:pt x="1789415" y="129185"/>
                  </a:lnTo>
                  <a:lnTo>
                    <a:pt x="1731236" y="137798"/>
                  </a:lnTo>
                  <a:lnTo>
                    <a:pt x="1673779" y="146656"/>
                  </a:lnTo>
                  <a:lnTo>
                    <a:pt x="1617055" y="155756"/>
                  </a:lnTo>
                  <a:lnTo>
                    <a:pt x="1561077" y="165095"/>
                  </a:lnTo>
                  <a:lnTo>
                    <a:pt x="1505860" y="174670"/>
                  </a:lnTo>
                  <a:lnTo>
                    <a:pt x="1451415" y="184477"/>
                  </a:lnTo>
                  <a:lnTo>
                    <a:pt x="1397755" y="194515"/>
                  </a:lnTo>
                  <a:lnTo>
                    <a:pt x="1344895" y="204778"/>
                  </a:lnTo>
                  <a:lnTo>
                    <a:pt x="1292845" y="215265"/>
                  </a:lnTo>
                  <a:lnTo>
                    <a:pt x="1241620" y="225973"/>
                  </a:lnTo>
                  <a:lnTo>
                    <a:pt x="1191233" y="236898"/>
                  </a:lnTo>
                  <a:lnTo>
                    <a:pt x="1141696" y="248037"/>
                  </a:lnTo>
                  <a:lnTo>
                    <a:pt x="1093022" y="259388"/>
                  </a:lnTo>
                  <a:lnTo>
                    <a:pt x="1045224" y="270946"/>
                  </a:lnTo>
                  <a:lnTo>
                    <a:pt x="998316" y="282710"/>
                  </a:lnTo>
                  <a:lnTo>
                    <a:pt x="952310" y="294675"/>
                  </a:lnTo>
                  <a:lnTo>
                    <a:pt x="907219" y="306839"/>
                  </a:lnTo>
                  <a:lnTo>
                    <a:pt x="863057" y="319199"/>
                  </a:lnTo>
                  <a:lnTo>
                    <a:pt x="819835" y="331752"/>
                  </a:lnTo>
                  <a:lnTo>
                    <a:pt x="777568" y="344495"/>
                  </a:lnTo>
                  <a:lnTo>
                    <a:pt x="736268" y="357424"/>
                  </a:lnTo>
                  <a:lnTo>
                    <a:pt x="695947" y="370536"/>
                  </a:lnTo>
                  <a:lnTo>
                    <a:pt x="656620" y="383829"/>
                  </a:lnTo>
                  <a:lnTo>
                    <a:pt x="618299" y="397299"/>
                  </a:lnTo>
                  <a:lnTo>
                    <a:pt x="580996" y="410944"/>
                  </a:lnTo>
                  <a:lnTo>
                    <a:pt x="544725" y="424760"/>
                  </a:lnTo>
                  <a:lnTo>
                    <a:pt x="475331" y="452892"/>
                  </a:lnTo>
                  <a:lnTo>
                    <a:pt x="410220" y="481672"/>
                  </a:lnTo>
                  <a:lnTo>
                    <a:pt x="349496" y="511076"/>
                  </a:lnTo>
                  <a:lnTo>
                    <a:pt x="293262" y="541078"/>
                  </a:lnTo>
                  <a:lnTo>
                    <a:pt x="241623" y="571653"/>
                  </a:lnTo>
                  <a:lnTo>
                    <a:pt x="194680" y="602778"/>
                  </a:lnTo>
                  <a:lnTo>
                    <a:pt x="152540" y="634428"/>
                  </a:lnTo>
                  <a:lnTo>
                    <a:pt x="115305" y="666578"/>
                  </a:lnTo>
                  <a:lnTo>
                    <a:pt x="83078" y="699203"/>
                  </a:lnTo>
                  <a:lnTo>
                    <a:pt x="55964" y="732278"/>
                  </a:lnTo>
                  <a:lnTo>
                    <a:pt x="34066" y="765780"/>
                  </a:lnTo>
                  <a:lnTo>
                    <a:pt x="11227" y="816778"/>
                  </a:lnTo>
                  <a:lnTo>
                    <a:pt x="708" y="868597"/>
                  </a:lnTo>
                  <a:lnTo>
                    <a:pt x="0" y="886037"/>
                  </a:lnTo>
                  <a:lnTo>
                    <a:pt x="221551" y="886037"/>
                  </a:lnTo>
                  <a:lnTo>
                    <a:pt x="222265" y="868546"/>
                  </a:lnTo>
                  <a:lnTo>
                    <a:pt x="224396" y="851135"/>
                  </a:lnTo>
                  <a:lnTo>
                    <a:pt x="239173" y="799418"/>
                  </a:lnTo>
                  <a:lnTo>
                    <a:pt x="266247" y="748540"/>
                  </a:lnTo>
                  <a:lnTo>
                    <a:pt x="290957" y="715130"/>
                  </a:lnTo>
                  <a:lnTo>
                    <a:pt x="320874" y="682156"/>
                  </a:lnTo>
                  <a:lnTo>
                    <a:pt x="355894" y="649644"/>
                  </a:lnTo>
                  <a:lnTo>
                    <a:pt x="395913" y="617620"/>
                  </a:lnTo>
                  <a:lnTo>
                    <a:pt x="440828" y="586108"/>
                  </a:lnTo>
                  <a:lnTo>
                    <a:pt x="490536" y="555134"/>
                  </a:lnTo>
                  <a:lnTo>
                    <a:pt x="544932" y="524723"/>
                  </a:lnTo>
                  <a:lnTo>
                    <a:pt x="603913" y="494901"/>
                  </a:lnTo>
                  <a:lnTo>
                    <a:pt x="667375" y="465693"/>
                  </a:lnTo>
                  <a:lnTo>
                    <a:pt x="735214" y="437125"/>
                  </a:lnTo>
                  <a:lnTo>
                    <a:pt x="770743" y="423088"/>
                  </a:lnTo>
                  <a:lnTo>
                    <a:pt x="807327" y="409221"/>
                  </a:lnTo>
                  <a:lnTo>
                    <a:pt x="844954" y="395527"/>
                  </a:lnTo>
                  <a:lnTo>
                    <a:pt x="883611" y="382008"/>
                  </a:lnTo>
                  <a:lnTo>
                    <a:pt x="923284" y="368668"/>
                  </a:lnTo>
                  <a:lnTo>
                    <a:pt x="963961" y="355510"/>
                  </a:lnTo>
                  <a:lnTo>
                    <a:pt x="1005628" y="342538"/>
                  </a:lnTo>
                  <a:lnTo>
                    <a:pt x="1048273" y="329753"/>
                  </a:lnTo>
                  <a:lnTo>
                    <a:pt x="1091883" y="317161"/>
                  </a:lnTo>
                  <a:lnTo>
                    <a:pt x="1136445" y="304763"/>
                  </a:lnTo>
                  <a:lnTo>
                    <a:pt x="1181945" y="292563"/>
                  </a:lnTo>
                  <a:lnTo>
                    <a:pt x="1228372" y="280564"/>
                  </a:lnTo>
                  <a:lnTo>
                    <a:pt x="1275711" y="268770"/>
                  </a:lnTo>
                  <a:lnTo>
                    <a:pt x="1323951" y="257183"/>
                  </a:lnTo>
                  <a:lnTo>
                    <a:pt x="1373077" y="245806"/>
                  </a:lnTo>
                  <a:lnTo>
                    <a:pt x="1423078" y="234643"/>
                  </a:lnTo>
                  <a:lnTo>
                    <a:pt x="1473939" y="223698"/>
                  </a:lnTo>
                  <a:lnTo>
                    <a:pt x="1525649" y="212972"/>
                  </a:lnTo>
                  <a:lnTo>
                    <a:pt x="1578194" y="202470"/>
                  </a:lnTo>
                  <a:lnTo>
                    <a:pt x="1631561" y="192194"/>
                  </a:lnTo>
                  <a:lnTo>
                    <a:pt x="1685737" y="182148"/>
                  </a:lnTo>
                  <a:lnTo>
                    <a:pt x="1740710" y="172334"/>
                  </a:lnTo>
                  <a:lnTo>
                    <a:pt x="1796466" y="162757"/>
                  </a:lnTo>
                  <a:lnTo>
                    <a:pt x="1852992" y="153419"/>
                  </a:lnTo>
                  <a:lnTo>
                    <a:pt x="1910276" y="144323"/>
                  </a:lnTo>
                  <a:lnTo>
                    <a:pt x="1968304" y="135472"/>
                  </a:lnTo>
                  <a:lnTo>
                    <a:pt x="2027064" y="126871"/>
                  </a:lnTo>
                  <a:lnTo>
                    <a:pt x="2086542" y="118521"/>
                  </a:lnTo>
                  <a:lnTo>
                    <a:pt x="2146726" y="110426"/>
                  </a:lnTo>
                  <a:lnTo>
                    <a:pt x="2207602" y="102589"/>
                  </a:lnTo>
                  <a:lnTo>
                    <a:pt x="2269158" y="95014"/>
                  </a:lnTo>
                  <a:lnTo>
                    <a:pt x="2331381" y="87703"/>
                  </a:lnTo>
                  <a:lnTo>
                    <a:pt x="2394258" y="80660"/>
                  </a:lnTo>
                  <a:lnTo>
                    <a:pt x="2457775" y="73888"/>
                  </a:lnTo>
                  <a:lnTo>
                    <a:pt x="2521920" y="67390"/>
                  </a:lnTo>
                  <a:lnTo>
                    <a:pt x="2586680" y="61169"/>
                  </a:lnTo>
                  <a:lnTo>
                    <a:pt x="2652042" y="55228"/>
                  </a:lnTo>
                  <a:lnTo>
                    <a:pt x="2717993" y="49571"/>
                  </a:lnTo>
                  <a:lnTo>
                    <a:pt x="2784520" y="44201"/>
                  </a:lnTo>
                  <a:lnTo>
                    <a:pt x="2851610" y="39121"/>
                  </a:lnTo>
                  <a:lnTo>
                    <a:pt x="2919250" y="34333"/>
                  </a:lnTo>
                  <a:lnTo>
                    <a:pt x="2987427" y="29842"/>
                  </a:lnTo>
                  <a:lnTo>
                    <a:pt x="3056128" y="25651"/>
                  </a:lnTo>
                  <a:lnTo>
                    <a:pt x="3125340" y="21762"/>
                  </a:lnTo>
                  <a:lnTo>
                    <a:pt x="3195051" y="18179"/>
                  </a:lnTo>
                  <a:lnTo>
                    <a:pt x="3265247" y="14904"/>
                  </a:lnTo>
                  <a:lnTo>
                    <a:pt x="3335915" y="11942"/>
                  </a:lnTo>
                  <a:lnTo>
                    <a:pt x="3407042" y="9295"/>
                  </a:lnTo>
                  <a:lnTo>
                    <a:pt x="3478616" y="6967"/>
                  </a:lnTo>
                  <a:lnTo>
                    <a:pt x="3550623" y="4960"/>
                  </a:lnTo>
                  <a:lnTo>
                    <a:pt x="3623051" y="3278"/>
                  </a:lnTo>
                  <a:lnTo>
                    <a:pt x="3695886" y="1924"/>
                  </a:lnTo>
                  <a:lnTo>
                    <a:pt x="3769116" y="901"/>
                  </a:lnTo>
                  <a:lnTo>
                    <a:pt x="3842727" y="212"/>
                  </a:lnTo>
                  <a:lnTo>
                    <a:pt x="3815010" y="46"/>
                  </a:lnTo>
                  <a:close/>
                </a:path>
              </a:pathLst>
            </a:custGeom>
            <a:solidFill>
              <a:srgbClr val="4068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62089" y="762000"/>
              <a:ext cx="7677784" cy="886460"/>
            </a:xfrm>
            <a:custGeom>
              <a:avLst/>
              <a:gdLst/>
              <a:ahLst/>
              <a:cxnLst/>
              <a:rect l="l" t="t" r="r" b="b"/>
              <a:pathLst>
                <a:path w="7677784" h="886460">
                  <a:moveTo>
                    <a:pt x="3842727" y="380"/>
                  </a:moveTo>
                  <a:lnTo>
                    <a:pt x="3769116" y="1069"/>
                  </a:lnTo>
                  <a:lnTo>
                    <a:pt x="3695886" y="2092"/>
                  </a:lnTo>
                  <a:lnTo>
                    <a:pt x="3623051" y="3446"/>
                  </a:lnTo>
                  <a:lnTo>
                    <a:pt x="3550623" y="5128"/>
                  </a:lnTo>
                  <a:lnTo>
                    <a:pt x="3478616" y="7135"/>
                  </a:lnTo>
                  <a:lnTo>
                    <a:pt x="3407042" y="9463"/>
                  </a:lnTo>
                  <a:lnTo>
                    <a:pt x="3335915" y="12110"/>
                  </a:lnTo>
                  <a:lnTo>
                    <a:pt x="3265247" y="15072"/>
                  </a:lnTo>
                  <a:lnTo>
                    <a:pt x="3195051" y="18347"/>
                  </a:lnTo>
                  <a:lnTo>
                    <a:pt x="3125340" y="21930"/>
                  </a:lnTo>
                  <a:lnTo>
                    <a:pt x="3056128" y="25819"/>
                  </a:lnTo>
                  <a:lnTo>
                    <a:pt x="2987427" y="30011"/>
                  </a:lnTo>
                  <a:lnTo>
                    <a:pt x="2919250" y="34502"/>
                  </a:lnTo>
                  <a:lnTo>
                    <a:pt x="2851610" y="39289"/>
                  </a:lnTo>
                  <a:lnTo>
                    <a:pt x="2784520" y="44369"/>
                  </a:lnTo>
                  <a:lnTo>
                    <a:pt x="2717993" y="49739"/>
                  </a:lnTo>
                  <a:lnTo>
                    <a:pt x="2652042" y="55396"/>
                  </a:lnTo>
                  <a:lnTo>
                    <a:pt x="2586680" y="61337"/>
                  </a:lnTo>
                  <a:lnTo>
                    <a:pt x="2521920" y="67558"/>
                  </a:lnTo>
                  <a:lnTo>
                    <a:pt x="2457775" y="74056"/>
                  </a:lnTo>
                  <a:lnTo>
                    <a:pt x="2394258" y="80828"/>
                  </a:lnTo>
                  <a:lnTo>
                    <a:pt x="2331381" y="87871"/>
                  </a:lnTo>
                  <a:lnTo>
                    <a:pt x="2269158" y="95182"/>
                  </a:lnTo>
                  <a:lnTo>
                    <a:pt x="2207602" y="102757"/>
                  </a:lnTo>
                  <a:lnTo>
                    <a:pt x="2146726" y="110594"/>
                  </a:lnTo>
                  <a:lnTo>
                    <a:pt x="2086542" y="118689"/>
                  </a:lnTo>
                  <a:lnTo>
                    <a:pt x="2027064" y="127039"/>
                  </a:lnTo>
                  <a:lnTo>
                    <a:pt x="1968304" y="135640"/>
                  </a:lnTo>
                  <a:lnTo>
                    <a:pt x="1910276" y="144491"/>
                  </a:lnTo>
                  <a:lnTo>
                    <a:pt x="1852992" y="153587"/>
                  </a:lnTo>
                  <a:lnTo>
                    <a:pt x="1796466" y="162925"/>
                  </a:lnTo>
                  <a:lnTo>
                    <a:pt x="1740710" y="172502"/>
                  </a:lnTo>
                  <a:lnTo>
                    <a:pt x="1685737" y="182316"/>
                  </a:lnTo>
                  <a:lnTo>
                    <a:pt x="1631561" y="192362"/>
                  </a:lnTo>
                  <a:lnTo>
                    <a:pt x="1578194" y="202638"/>
                  </a:lnTo>
                  <a:lnTo>
                    <a:pt x="1525649" y="213140"/>
                  </a:lnTo>
                  <a:lnTo>
                    <a:pt x="1473939" y="223866"/>
                  </a:lnTo>
                  <a:lnTo>
                    <a:pt x="1423078" y="234812"/>
                  </a:lnTo>
                  <a:lnTo>
                    <a:pt x="1373077" y="245974"/>
                  </a:lnTo>
                  <a:lnTo>
                    <a:pt x="1323951" y="257351"/>
                  </a:lnTo>
                  <a:lnTo>
                    <a:pt x="1275711" y="268938"/>
                  </a:lnTo>
                  <a:lnTo>
                    <a:pt x="1228372" y="280732"/>
                  </a:lnTo>
                  <a:lnTo>
                    <a:pt x="1181945" y="292731"/>
                  </a:lnTo>
                  <a:lnTo>
                    <a:pt x="1136445" y="304931"/>
                  </a:lnTo>
                  <a:lnTo>
                    <a:pt x="1091883" y="317329"/>
                  </a:lnTo>
                  <a:lnTo>
                    <a:pt x="1048273" y="329922"/>
                  </a:lnTo>
                  <a:lnTo>
                    <a:pt x="1005628" y="342706"/>
                  </a:lnTo>
                  <a:lnTo>
                    <a:pt x="963961" y="355678"/>
                  </a:lnTo>
                  <a:lnTo>
                    <a:pt x="923284" y="368836"/>
                  </a:lnTo>
                  <a:lnTo>
                    <a:pt x="883611" y="382176"/>
                  </a:lnTo>
                  <a:lnTo>
                    <a:pt x="844954" y="395695"/>
                  </a:lnTo>
                  <a:lnTo>
                    <a:pt x="807327" y="409389"/>
                  </a:lnTo>
                  <a:lnTo>
                    <a:pt x="770743" y="423257"/>
                  </a:lnTo>
                  <a:lnTo>
                    <a:pt x="735214" y="437293"/>
                  </a:lnTo>
                  <a:lnTo>
                    <a:pt x="667375" y="465861"/>
                  </a:lnTo>
                  <a:lnTo>
                    <a:pt x="603913" y="495069"/>
                  </a:lnTo>
                  <a:lnTo>
                    <a:pt x="544932" y="524891"/>
                  </a:lnTo>
                  <a:lnTo>
                    <a:pt x="490536" y="555302"/>
                  </a:lnTo>
                  <a:lnTo>
                    <a:pt x="440828" y="586276"/>
                  </a:lnTo>
                  <a:lnTo>
                    <a:pt x="395913" y="617788"/>
                  </a:lnTo>
                  <a:lnTo>
                    <a:pt x="355894" y="649812"/>
                  </a:lnTo>
                  <a:lnTo>
                    <a:pt x="320874" y="682324"/>
                  </a:lnTo>
                  <a:lnTo>
                    <a:pt x="290957" y="715298"/>
                  </a:lnTo>
                  <a:lnTo>
                    <a:pt x="266247" y="748708"/>
                  </a:lnTo>
                  <a:lnTo>
                    <a:pt x="246848" y="782529"/>
                  </a:lnTo>
                  <a:lnTo>
                    <a:pt x="227934" y="833976"/>
                  </a:lnTo>
                  <a:lnTo>
                    <a:pt x="221551" y="886205"/>
                  </a:lnTo>
                  <a:lnTo>
                    <a:pt x="0" y="886205"/>
                  </a:lnTo>
                  <a:lnTo>
                    <a:pt x="6334" y="834132"/>
                  </a:lnTo>
                  <a:lnTo>
                    <a:pt x="25106" y="782851"/>
                  </a:lnTo>
                  <a:lnTo>
                    <a:pt x="44357" y="749146"/>
                  </a:lnTo>
                  <a:lnTo>
                    <a:pt x="68875" y="715854"/>
                  </a:lnTo>
                  <a:lnTo>
                    <a:pt x="98559" y="683000"/>
                  </a:lnTo>
                  <a:lnTo>
                    <a:pt x="133303" y="650610"/>
                  </a:lnTo>
                  <a:lnTo>
                    <a:pt x="173004" y="618707"/>
                  </a:lnTo>
                  <a:lnTo>
                    <a:pt x="217558" y="587317"/>
                  </a:lnTo>
                  <a:lnTo>
                    <a:pt x="266862" y="556463"/>
                  </a:lnTo>
                  <a:lnTo>
                    <a:pt x="320812" y="526172"/>
                  </a:lnTo>
                  <a:lnTo>
                    <a:pt x="379304" y="496466"/>
                  </a:lnTo>
                  <a:lnTo>
                    <a:pt x="442234" y="467371"/>
                  </a:lnTo>
                  <a:lnTo>
                    <a:pt x="509500" y="438912"/>
                  </a:lnTo>
                  <a:lnTo>
                    <a:pt x="580996" y="411112"/>
                  </a:lnTo>
                  <a:lnTo>
                    <a:pt x="618299" y="397468"/>
                  </a:lnTo>
                  <a:lnTo>
                    <a:pt x="656620" y="383997"/>
                  </a:lnTo>
                  <a:lnTo>
                    <a:pt x="695947" y="370704"/>
                  </a:lnTo>
                  <a:lnTo>
                    <a:pt x="736268" y="357592"/>
                  </a:lnTo>
                  <a:lnTo>
                    <a:pt x="777568" y="344663"/>
                  </a:lnTo>
                  <a:lnTo>
                    <a:pt x="819835" y="331920"/>
                  </a:lnTo>
                  <a:lnTo>
                    <a:pt x="863057" y="319368"/>
                  </a:lnTo>
                  <a:lnTo>
                    <a:pt x="907219" y="307008"/>
                  </a:lnTo>
                  <a:lnTo>
                    <a:pt x="952310" y="294843"/>
                  </a:lnTo>
                  <a:lnTo>
                    <a:pt x="998316" y="282878"/>
                  </a:lnTo>
                  <a:lnTo>
                    <a:pt x="1045224" y="271114"/>
                  </a:lnTo>
                  <a:lnTo>
                    <a:pt x="1093022" y="259556"/>
                  </a:lnTo>
                  <a:lnTo>
                    <a:pt x="1141696" y="248205"/>
                  </a:lnTo>
                  <a:lnTo>
                    <a:pt x="1191233" y="237066"/>
                  </a:lnTo>
                  <a:lnTo>
                    <a:pt x="1241620" y="226141"/>
                  </a:lnTo>
                  <a:lnTo>
                    <a:pt x="1292845" y="215434"/>
                  </a:lnTo>
                  <a:lnTo>
                    <a:pt x="1344895" y="204946"/>
                  </a:lnTo>
                  <a:lnTo>
                    <a:pt x="1397755" y="194683"/>
                  </a:lnTo>
                  <a:lnTo>
                    <a:pt x="1451415" y="184646"/>
                  </a:lnTo>
                  <a:lnTo>
                    <a:pt x="1505860" y="174838"/>
                  </a:lnTo>
                  <a:lnTo>
                    <a:pt x="1561077" y="165263"/>
                  </a:lnTo>
                  <a:lnTo>
                    <a:pt x="1617055" y="155924"/>
                  </a:lnTo>
                  <a:lnTo>
                    <a:pt x="1673779" y="146824"/>
                  </a:lnTo>
                  <a:lnTo>
                    <a:pt x="1731236" y="137966"/>
                  </a:lnTo>
                  <a:lnTo>
                    <a:pt x="1789415" y="129353"/>
                  </a:lnTo>
                  <a:lnTo>
                    <a:pt x="1848301" y="120988"/>
                  </a:lnTo>
                  <a:lnTo>
                    <a:pt x="1907882" y="112874"/>
                  </a:lnTo>
                  <a:lnTo>
                    <a:pt x="1968145" y="105015"/>
                  </a:lnTo>
                  <a:lnTo>
                    <a:pt x="2029077" y="97413"/>
                  </a:lnTo>
                  <a:lnTo>
                    <a:pt x="2090665" y="90071"/>
                  </a:lnTo>
                  <a:lnTo>
                    <a:pt x="2152896" y="82993"/>
                  </a:lnTo>
                  <a:lnTo>
                    <a:pt x="2215756" y="76181"/>
                  </a:lnTo>
                  <a:lnTo>
                    <a:pt x="2279234" y="69639"/>
                  </a:lnTo>
                  <a:lnTo>
                    <a:pt x="2343316" y="63370"/>
                  </a:lnTo>
                  <a:lnTo>
                    <a:pt x="2407990" y="57376"/>
                  </a:lnTo>
                  <a:lnTo>
                    <a:pt x="2473241" y="51662"/>
                  </a:lnTo>
                  <a:lnTo>
                    <a:pt x="2539057" y="46229"/>
                  </a:lnTo>
                  <a:lnTo>
                    <a:pt x="2605426" y="41082"/>
                  </a:lnTo>
                  <a:lnTo>
                    <a:pt x="2672334" y="36222"/>
                  </a:lnTo>
                  <a:lnTo>
                    <a:pt x="2739769" y="31654"/>
                  </a:lnTo>
                  <a:lnTo>
                    <a:pt x="2807717" y="27380"/>
                  </a:lnTo>
                  <a:lnTo>
                    <a:pt x="2876165" y="23404"/>
                  </a:lnTo>
                  <a:lnTo>
                    <a:pt x="2945100" y="19728"/>
                  </a:lnTo>
                  <a:lnTo>
                    <a:pt x="3014510" y="16355"/>
                  </a:lnTo>
                  <a:lnTo>
                    <a:pt x="3084382" y="13289"/>
                  </a:lnTo>
                  <a:lnTo>
                    <a:pt x="3154702" y="10533"/>
                  </a:lnTo>
                  <a:lnTo>
                    <a:pt x="3225458" y="8089"/>
                  </a:lnTo>
                  <a:lnTo>
                    <a:pt x="3296637" y="5961"/>
                  </a:lnTo>
                  <a:lnTo>
                    <a:pt x="3368225" y="4153"/>
                  </a:lnTo>
                  <a:lnTo>
                    <a:pt x="3440209" y="2666"/>
                  </a:lnTo>
                  <a:lnTo>
                    <a:pt x="3512578" y="1504"/>
                  </a:lnTo>
                  <a:lnTo>
                    <a:pt x="3585317" y="670"/>
                  </a:lnTo>
                  <a:lnTo>
                    <a:pt x="3658414" y="168"/>
                  </a:lnTo>
                  <a:lnTo>
                    <a:pt x="3731856" y="0"/>
                  </a:lnTo>
                  <a:lnTo>
                    <a:pt x="3953471" y="0"/>
                  </a:lnTo>
                  <a:lnTo>
                    <a:pt x="4021421" y="145"/>
                  </a:lnTo>
                  <a:lnTo>
                    <a:pt x="4089130" y="580"/>
                  </a:lnTo>
                  <a:lnTo>
                    <a:pt x="4156584" y="1302"/>
                  </a:lnTo>
                  <a:lnTo>
                    <a:pt x="4223773" y="2309"/>
                  </a:lnTo>
                  <a:lnTo>
                    <a:pt x="4290684" y="3599"/>
                  </a:lnTo>
                  <a:lnTo>
                    <a:pt x="4357305" y="5170"/>
                  </a:lnTo>
                  <a:lnTo>
                    <a:pt x="4423624" y="7019"/>
                  </a:lnTo>
                  <a:lnTo>
                    <a:pt x="4489629" y="9144"/>
                  </a:lnTo>
                  <a:lnTo>
                    <a:pt x="4555308" y="11543"/>
                  </a:lnTo>
                  <a:lnTo>
                    <a:pt x="4620649" y="14213"/>
                  </a:lnTo>
                  <a:lnTo>
                    <a:pt x="4685640" y="17154"/>
                  </a:lnTo>
                  <a:lnTo>
                    <a:pt x="4750269" y="20361"/>
                  </a:lnTo>
                  <a:lnTo>
                    <a:pt x="4814525" y="23834"/>
                  </a:lnTo>
                  <a:lnTo>
                    <a:pt x="4878394" y="27569"/>
                  </a:lnTo>
                  <a:lnTo>
                    <a:pt x="4941865" y="31566"/>
                  </a:lnTo>
                  <a:lnTo>
                    <a:pt x="5004926" y="35820"/>
                  </a:lnTo>
                  <a:lnTo>
                    <a:pt x="5067564" y="40331"/>
                  </a:lnTo>
                  <a:lnTo>
                    <a:pt x="5129769" y="45096"/>
                  </a:lnTo>
                  <a:lnTo>
                    <a:pt x="5191527" y="50113"/>
                  </a:lnTo>
                  <a:lnTo>
                    <a:pt x="5252827" y="55379"/>
                  </a:lnTo>
                  <a:lnTo>
                    <a:pt x="5313657" y="60893"/>
                  </a:lnTo>
                  <a:lnTo>
                    <a:pt x="5374005" y="66651"/>
                  </a:lnTo>
                  <a:lnTo>
                    <a:pt x="5433859" y="72653"/>
                  </a:lnTo>
                  <a:lnTo>
                    <a:pt x="5493206" y="78895"/>
                  </a:lnTo>
                  <a:lnTo>
                    <a:pt x="5552035" y="85376"/>
                  </a:lnTo>
                  <a:lnTo>
                    <a:pt x="5610333" y="92094"/>
                  </a:lnTo>
                  <a:lnTo>
                    <a:pt x="5668089" y="99045"/>
                  </a:lnTo>
                  <a:lnTo>
                    <a:pt x="5725291" y="106228"/>
                  </a:lnTo>
                  <a:lnTo>
                    <a:pt x="5781926" y="113641"/>
                  </a:lnTo>
                  <a:lnTo>
                    <a:pt x="5837983" y="121281"/>
                  </a:lnTo>
                  <a:lnTo>
                    <a:pt x="5893449" y="129147"/>
                  </a:lnTo>
                  <a:lnTo>
                    <a:pt x="5948313" y="137236"/>
                  </a:lnTo>
                  <a:lnTo>
                    <a:pt x="6002562" y="145545"/>
                  </a:lnTo>
                  <a:lnTo>
                    <a:pt x="6056185" y="154073"/>
                  </a:lnTo>
                  <a:lnTo>
                    <a:pt x="6109169" y="162817"/>
                  </a:lnTo>
                  <a:lnTo>
                    <a:pt x="6161503" y="171776"/>
                  </a:lnTo>
                  <a:lnTo>
                    <a:pt x="6213174" y="180946"/>
                  </a:lnTo>
                  <a:lnTo>
                    <a:pt x="6264170" y="190326"/>
                  </a:lnTo>
                  <a:lnTo>
                    <a:pt x="6314480" y="199914"/>
                  </a:lnTo>
                  <a:lnTo>
                    <a:pt x="6364091" y="209707"/>
                  </a:lnTo>
                  <a:lnTo>
                    <a:pt x="6412991" y="219703"/>
                  </a:lnTo>
                  <a:lnTo>
                    <a:pt x="6461169" y="229900"/>
                  </a:lnTo>
                  <a:lnTo>
                    <a:pt x="6508611" y="240295"/>
                  </a:lnTo>
                  <a:lnTo>
                    <a:pt x="6555307" y="250887"/>
                  </a:lnTo>
                  <a:lnTo>
                    <a:pt x="6601245" y="261673"/>
                  </a:lnTo>
                  <a:lnTo>
                    <a:pt x="6646411" y="272652"/>
                  </a:lnTo>
                  <a:lnTo>
                    <a:pt x="6690794" y="283820"/>
                  </a:lnTo>
                  <a:lnTo>
                    <a:pt x="6734383" y="295175"/>
                  </a:lnTo>
                  <a:lnTo>
                    <a:pt x="6777165" y="306716"/>
                  </a:lnTo>
                  <a:lnTo>
                    <a:pt x="6819128" y="318440"/>
                  </a:lnTo>
                  <a:lnTo>
                    <a:pt x="6860259" y="330345"/>
                  </a:lnTo>
                  <a:lnTo>
                    <a:pt x="6900548" y="342429"/>
                  </a:lnTo>
                  <a:lnTo>
                    <a:pt x="6939982" y="354689"/>
                  </a:lnTo>
                  <a:lnTo>
                    <a:pt x="6978549" y="367124"/>
                  </a:lnTo>
                  <a:lnTo>
                    <a:pt x="7016237" y="379731"/>
                  </a:lnTo>
                  <a:lnTo>
                    <a:pt x="7053034" y="392507"/>
                  </a:lnTo>
                  <a:lnTo>
                    <a:pt x="7088927" y="405451"/>
                  </a:lnTo>
                  <a:lnTo>
                    <a:pt x="7157957" y="431834"/>
                  </a:lnTo>
                  <a:lnTo>
                    <a:pt x="7223230" y="458860"/>
                  </a:lnTo>
                  <a:lnTo>
                    <a:pt x="7284650" y="486513"/>
                  </a:lnTo>
                  <a:lnTo>
                    <a:pt x="7342122" y="514774"/>
                  </a:lnTo>
                  <a:lnTo>
                    <a:pt x="7395548" y="543627"/>
                  </a:lnTo>
                  <a:lnTo>
                    <a:pt x="7444832" y="573052"/>
                  </a:lnTo>
                  <a:lnTo>
                    <a:pt x="7489879" y="603033"/>
                  </a:lnTo>
                  <a:lnTo>
                    <a:pt x="7530592" y="633552"/>
                  </a:lnTo>
                  <a:lnTo>
                    <a:pt x="7566875" y="664590"/>
                  </a:lnTo>
                  <a:lnTo>
                    <a:pt x="7677619" y="664717"/>
                  </a:lnTo>
                  <a:lnTo>
                    <a:pt x="7574495" y="886205"/>
                  </a:lnTo>
                  <a:lnTo>
                    <a:pt x="7234516" y="664717"/>
                  </a:lnTo>
                  <a:lnTo>
                    <a:pt x="7345260" y="664717"/>
                  </a:lnTo>
                  <a:lnTo>
                    <a:pt x="7327679" y="649129"/>
                  </a:lnTo>
                  <a:lnTo>
                    <a:pt x="7289169" y="618339"/>
                  </a:lnTo>
                  <a:lnTo>
                    <a:pt x="7246278" y="588078"/>
                  </a:lnTo>
                  <a:lnTo>
                    <a:pt x="7199102" y="558364"/>
                  </a:lnTo>
                  <a:lnTo>
                    <a:pt x="7147736" y="529214"/>
                  </a:lnTo>
                  <a:lnTo>
                    <a:pt x="7092278" y="500648"/>
                  </a:lnTo>
                  <a:lnTo>
                    <a:pt x="7032822" y="472681"/>
                  </a:lnTo>
                  <a:lnTo>
                    <a:pt x="6969466" y="445333"/>
                  </a:lnTo>
                  <a:lnTo>
                    <a:pt x="6902306" y="418620"/>
                  </a:lnTo>
                  <a:lnTo>
                    <a:pt x="6831437" y="392560"/>
                  </a:lnTo>
                  <a:lnTo>
                    <a:pt x="6794642" y="379781"/>
                  </a:lnTo>
                  <a:lnTo>
                    <a:pt x="6756956" y="367171"/>
                  </a:lnTo>
                  <a:lnTo>
                    <a:pt x="6718390" y="354734"/>
                  </a:lnTo>
                  <a:lnTo>
                    <a:pt x="6678958" y="342471"/>
                  </a:lnTo>
                  <a:lnTo>
                    <a:pt x="6638671" y="330385"/>
                  </a:lnTo>
                  <a:lnTo>
                    <a:pt x="6597541" y="318478"/>
                  </a:lnTo>
                  <a:lnTo>
                    <a:pt x="6555580" y="306752"/>
                  </a:lnTo>
                  <a:lnTo>
                    <a:pt x="6512800" y="295208"/>
                  </a:lnTo>
                  <a:lnTo>
                    <a:pt x="6469213" y="283851"/>
                  </a:lnTo>
                  <a:lnTo>
                    <a:pt x="6424831" y="272681"/>
                  </a:lnTo>
                  <a:lnTo>
                    <a:pt x="6379666" y="261701"/>
                  </a:lnTo>
                  <a:lnTo>
                    <a:pt x="6333731" y="250913"/>
                  </a:lnTo>
                  <a:lnTo>
                    <a:pt x="6287036" y="240319"/>
                  </a:lnTo>
                  <a:lnTo>
                    <a:pt x="6239595" y="229922"/>
                  </a:lnTo>
                  <a:lnTo>
                    <a:pt x="6191419" y="219723"/>
                  </a:lnTo>
                  <a:lnTo>
                    <a:pt x="6142520" y="209726"/>
                  </a:lnTo>
                  <a:lnTo>
                    <a:pt x="6092910" y="199932"/>
                  </a:lnTo>
                  <a:lnTo>
                    <a:pt x="6042602" y="190343"/>
                  </a:lnTo>
                  <a:lnTo>
                    <a:pt x="5991607" y="180961"/>
                  </a:lnTo>
                  <a:lnTo>
                    <a:pt x="5939937" y="171790"/>
                  </a:lnTo>
                  <a:lnTo>
                    <a:pt x="5887605" y="162830"/>
                  </a:lnTo>
                  <a:lnTo>
                    <a:pt x="5834622" y="154085"/>
                  </a:lnTo>
                  <a:lnTo>
                    <a:pt x="5781000" y="145556"/>
                  </a:lnTo>
                  <a:lnTo>
                    <a:pt x="5726751" y="137245"/>
                  </a:lnTo>
                  <a:lnTo>
                    <a:pt x="5671888" y="129156"/>
                  </a:lnTo>
                  <a:lnTo>
                    <a:pt x="5616423" y="121290"/>
                  </a:lnTo>
                  <a:lnTo>
                    <a:pt x="5560366" y="113648"/>
                  </a:lnTo>
                  <a:lnTo>
                    <a:pt x="5503732" y="106235"/>
                  </a:lnTo>
                  <a:lnTo>
                    <a:pt x="5446530" y="99051"/>
                  </a:lnTo>
                  <a:lnTo>
                    <a:pt x="5388774" y="92099"/>
                  </a:lnTo>
                  <a:lnTo>
                    <a:pt x="5330476" y="85381"/>
                  </a:lnTo>
                  <a:lnTo>
                    <a:pt x="5271647" y="78900"/>
                  </a:lnTo>
                  <a:lnTo>
                    <a:pt x="5212300" y="72657"/>
                  </a:lnTo>
                  <a:lnTo>
                    <a:pt x="5152446" y="66654"/>
                  </a:lnTo>
                  <a:lnTo>
                    <a:pt x="5092098" y="60895"/>
                  </a:lnTo>
                  <a:lnTo>
                    <a:pt x="5031267" y="55381"/>
                  </a:lnTo>
                  <a:lnTo>
                    <a:pt x="4969966" y="50115"/>
                  </a:lnTo>
                  <a:lnTo>
                    <a:pt x="4908207" y="45098"/>
                  </a:lnTo>
                  <a:lnTo>
                    <a:pt x="4846001" y="40333"/>
                  </a:lnTo>
                  <a:lnTo>
                    <a:pt x="4783361" y="35821"/>
                  </a:lnTo>
                  <a:lnTo>
                    <a:pt x="4720298" y="31567"/>
                  </a:lnTo>
                  <a:lnTo>
                    <a:pt x="4656826" y="27570"/>
                  </a:lnTo>
                  <a:lnTo>
                    <a:pt x="4592955" y="23835"/>
                  </a:lnTo>
                  <a:lnTo>
                    <a:pt x="4528697" y="20362"/>
                  </a:lnTo>
                  <a:lnTo>
                    <a:pt x="4464066" y="17154"/>
                  </a:lnTo>
                  <a:lnTo>
                    <a:pt x="4399072" y="14214"/>
                  </a:lnTo>
                  <a:lnTo>
                    <a:pt x="4333728" y="11543"/>
                  </a:lnTo>
                  <a:lnTo>
                    <a:pt x="4268046" y="9144"/>
                  </a:lnTo>
                  <a:lnTo>
                    <a:pt x="4202038" y="7019"/>
                  </a:lnTo>
                  <a:lnTo>
                    <a:pt x="4135715" y="5170"/>
                  </a:lnTo>
                  <a:lnTo>
                    <a:pt x="4069091" y="3599"/>
                  </a:lnTo>
                  <a:lnTo>
                    <a:pt x="4002176" y="2309"/>
                  </a:lnTo>
                  <a:lnTo>
                    <a:pt x="3934983" y="1302"/>
                  </a:lnTo>
                  <a:lnTo>
                    <a:pt x="3867524" y="580"/>
                  </a:lnTo>
                  <a:lnTo>
                    <a:pt x="3799811" y="145"/>
                  </a:lnTo>
                  <a:lnTo>
                    <a:pt x="3731856" y="0"/>
                  </a:lnTo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544061" y="8636"/>
            <a:ext cx="205676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Time</a:t>
            </a:r>
            <a:r>
              <a:rPr sz="4000" spc="-80" dirty="0"/>
              <a:t> </a:t>
            </a:r>
            <a:r>
              <a:rPr sz="4000" dirty="0"/>
              <a:t>Lags</a:t>
            </a:r>
            <a:endParaRPr sz="4000"/>
          </a:p>
        </p:txBody>
      </p:sp>
      <p:grpSp>
        <p:nvGrpSpPr>
          <p:cNvPr id="7" name="object 7"/>
          <p:cNvGrpSpPr/>
          <p:nvPr/>
        </p:nvGrpSpPr>
        <p:grpSpPr>
          <a:xfrm>
            <a:off x="387680" y="1901063"/>
            <a:ext cx="8179434" cy="365760"/>
            <a:chOff x="387680" y="1901063"/>
            <a:chExt cx="8179434" cy="365760"/>
          </a:xfrm>
        </p:grpSpPr>
        <p:sp>
          <p:nvSpPr>
            <p:cNvPr id="8" name="object 8"/>
            <p:cNvSpPr/>
            <p:nvPr/>
          </p:nvSpPr>
          <p:spPr>
            <a:xfrm>
              <a:off x="400380" y="1913763"/>
              <a:ext cx="457200" cy="304800"/>
            </a:xfrm>
            <a:custGeom>
              <a:avLst/>
              <a:gdLst/>
              <a:ahLst/>
              <a:cxnLst/>
              <a:rect l="l" t="t" r="r" b="b"/>
              <a:pathLst>
                <a:path w="457200" h="304800">
                  <a:moveTo>
                    <a:pt x="406400" y="0"/>
                  </a:moveTo>
                  <a:lnTo>
                    <a:pt x="50812" y="0"/>
                  </a:lnTo>
                  <a:lnTo>
                    <a:pt x="31032" y="3990"/>
                  </a:lnTo>
                  <a:lnTo>
                    <a:pt x="14881" y="14874"/>
                  </a:lnTo>
                  <a:lnTo>
                    <a:pt x="3992" y="31021"/>
                  </a:lnTo>
                  <a:lnTo>
                    <a:pt x="0" y="50800"/>
                  </a:lnTo>
                  <a:lnTo>
                    <a:pt x="0" y="254000"/>
                  </a:lnTo>
                  <a:lnTo>
                    <a:pt x="3992" y="273778"/>
                  </a:lnTo>
                  <a:lnTo>
                    <a:pt x="14881" y="289925"/>
                  </a:lnTo>
                  <a:lnTo>
                    <a:pt x="31032" y="300809"/>
                  </a:lnTo>
                  <a:lnTo>
                    <a:pt x="50812" y="304800"/>
                  </a:lnTo>
                  <a:lnTo>
                    <a:pt x="406400" y="304800"/>
                  </a:lnTo>
                  <a:lnTo>
                    <a:pt x="426178" y="300809"/>
                  </a:lnTo>
                  <a:lnTo>
                    <a:pt x="442325" y="289925"/>
                  </a:lnTo>
                  <a:lnTo>
                    <a:pt x="453209" y="273778"/>
                  </a:lnTo>
                  <a:lnTo>
                    <a:pt x="457200" y="254000"/>
                  </a:lnTo>
                  <a:lnTo>
                    <a:pt x="457200" y="50800"/>
                  </a:lnTo>
                  <a:lnTo>
                    <a:pt x="453209" y="31021"/>
                  </a:lnTo>
                  <a:lnTo>
                    <a:pt x="442325" y="14874"/>
                  </a:lnTo>
                  <a:lnTo>
                    <a:pt x="426178" y="399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00380" y="1913763"/>
              <a:ext cx="457200" cy="304800"/>
            </a:xfrm>
            <a:custGeom>
              <a:avLst/>
              <a:gdLst/>
              <a:ahLst/>
              <a:cxnLst/>
              <a:rect l="l" t="t" r="r" b="b"/>
              <a:pathLst>
                <a:path w="457200" h="304800">
                  <a:moveTo>
                    <a:pt x="0" y="50800"/>
                  </a:moveTo>
                  <a:lnTo>
                    <a:pt x="3992" y="31021"/>
                  </a:lnTo>
                  <a:lnTo>
                    <a:pt x="14881" y="14874"/>
                  </a:lnTo>
                  <a:lnTo>
                    <a:pt x="31032" y="3990"/>
                  </a:lnTo>
                  <a:lnTo>
                    <a:pt x="50812" y="0"/>
                  </a:lnTo>
                  <a:lnTo>
                    <a:pt x="406400" y="0"/>
                  </a:lnTo>
                  <a:lnTo>
                    <a:pt x="426178" y="3990"/>
                  </a:lnTo>
                  <a:lnTo>
                    <a:pt x="442325" y="14874"/>
                  </a:lnTo>
                  <a:lnTo>
                    <a:pt x="453209" y="31021"/>
                  </a:lnTo>
                  <a:lnTo>
                    <a:pt x="457200" y="50800"/>
                  </a:lnTo>
                  <a:lnTo>
                    <a:pt x="457200" y="254000"/>
                  </a:lnTo>
                  <a:lnTo>
                    <a:pt x="453209" y="273778"/>
                  </a:lnTo>
                  <a:lnTo>
                    <a:pt x="442325" y="289925"/>
                  </a:lnTo>
                  <a:lnTo>
                    <a:pt x="426178" y="300809"/>
                  </a:lnTo>
                  <a:lnTo>
                    <a:pt x="406400" y="304800"/>
                  </a:lnTo>
                  <a:lnTo>
                    <a:pt x="50812" y="304800"/>
                  </a:lnTo>
                  <a:lnTo>
                    <a:pt x="31032" y="300809"/>
                  </a:lnTo>
                  <a:lnTo>
                    <a:pt x="14881" y="289925"/>
                  </a:lnTo>
                  <a:lnTo>
                    <a:pt x="3992" y="273778"/>
                  </a:lnTo>
                  <a:lnTo>
                    <a:pt x="0" y="254000"/>
                  </a:lnTo>
                  <a:lnTo>
                    <a:pt x="0" y="5080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276348" y="1925955"/>
              <a:ext cx="457200" cy="304800"/>
            </a:xfrm>
            <a:custGeom>
              <a:avLst/>
              <a:gdLst/>
              <a:ahLst/>
              <a:cxnLst/>
              <a:rect l="l" t="t" r="r" b="b"/>
              <a:pathLst>
                <a:path w="457200" h="304800">
                  <a:moveTo>
                    <a:pt x="406400" y="0"/>
                  </a:moveTo>
                  <a:lnTo>
                    <a:pt x="50800" y="0"/>
                  </a:lnTo>
                  <a:lnTo>
                    <a:pt x="31021" y="3990"/>
                  </a:lnTo>
                  <a:lnTo>
                    <a:pt x="14874" y="14874"/>
                  </a:lnTo>
                  <a:lnTo>
                    <a:pt x="3990" y="31021"/>
                  </a:lnTo>
                  <a:lnTo>
                    <a:pt x="0" y="50800"/>
                  </a:lnTo>
                  <a:lnTo>
                    <a:pt x="0" y="254000"/>
                  </a:lnTo>
                  <a:lnTo>
                    <a:pt x="3990" y="273778"/>
                  </a:lnTo>
                  <a:lnTo>
                    <a:pt x="14874" y="289925"/>
                  </a:lnTo>
                  <a:lnTo>
                    <a:pt x="31021" y="300809"/>
                  </a:lnTo>
                  <a:lnTo>
                    <a:pt x="50800" y="304800"/>
                  </a:lnTo>
                  <a:lnTo>
                    <a:pt x="406400" y="304800"/>
                  </a:lnTo>
                  <a:lnTo>
                    <a:pt x="426124" y="300809"/>
                  </a:lnTo>
                  <a:lnTo>
                    <a:pt x="442277" y="289925"/>
                  </a:lnTo>
                  <a:lnTo>
                    <a:pt x="453191" y="273778"/>
                  </a:lnTo>
                  <a:lnTo>
                    <a:pt x="457200" y="254000"/>
                  </a:lnTo>
                  <a:lnTo>
                    <a:pt x="457200" y="50800"/>
                  </a:lnTo>
                  <a:lnTo>
                    <a:pt x="453191" y="31021"/>
                  </a:lnTo>
                  <a:lnTo>
                    <a:pt x="442277" y="14874"/>
                  </a:lnTo>
                  <a:lnTo>
                    <a:pt x="426124" y="399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276348" y="1925955"/>
              <a:ext cx="457200" cy="304800"/>
            </a:xfrm>
            <a:custGeom>
              <a:avLst/>
              <a:gdLst/>
              <a:ahLst/>
              <a:cxnLst/>
              <a:rect l="l" t="t" r="r" b="b"/>
              <a:pathLst>
                <a:path w="457200" h="304800">
                  <a:moveTo>
                    <a:pt x="0" y="50800"/>
                  </a:moveTo>
                  <a:lnTo>
                    <a:pt x="3990" y="31021"/>
                  </a:lnTo>
                  <a:lnTo>
                    <a:pt x="14874" y="14874"/>
                  </a:lnTo>
                  <a:lnTo>
                    <a:pt x="31021" y="3990"/>
                  </a:lnTo>
                  <a:lnTo>
                    <a:pt x="50800" y="0"/>
                  </a:lnTo>
                  <a:lnTo>
                    <a:pt x="406400" y="0"/>
                  </a:lnTo>
                  <a:lnTo>
                    <a:pt x="426124" y="3990"/>
                  </a:lnTo>
                  <a:lnTo>
                    <a:pt x="442277" y="14874"/>
                  </a:lnTo>
                  <a:lnTo>
                    <a:pt x="453191" y="31021"/>
                  </a:lnTo>
                  <a:lnTo>
                    <a:pt x="457200" y="50800"/>
                  </a:lnTo>
                  <a:lnTo>
                    <a:pt x="457200" y="254000"/>
                  </a:lnTo>
                  <a:lnTo>
                    <a:pt x="453191" y="273778"/>
                  </a:lnTo>
                  <a:lnTo>
                    <a:pt x="442277" y="289925"/>
                  </a:lnTo>
                  <a:lnTo>
                    <a:pt x="426124" y="300809"/>
                  </a:lnTo>
                  <a:lnTo>
                    <a:pt x="406400" y="304800"/>
                  </a:lnTo>
                  <a:lnTo>
                    <a:pt x="50800" y="304800"/>
                  </a:lnTo>
                  <a:lnTo>
                    <a:pt x="31021" y="300809"/>
                  </a:lnTo>
                  <a:lnTo>
                    <a:pt x="14874" y="289925"/>
                  </a:lnTo>
                  <a:lnTo>
                    <a:pt x="3990" y="273778"/>
                  </a:lnTo>
                  <a:lnTo>
                    <a:pt x="0" y="254000"/>
                  </a:lnTo>
                  <a:lnTo>
                    <a:pt x="0" y="5080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57542" y="2027681"/>
              <a:ext cx="1677035" cy="100330"/>
            </a:xfrm>
            <a:custGeom>
              <a:avLst/>
              <a:gdLst/>
              <a:ahLst/>
              <a:cxnLst/>
              <a:rect l="l" t="t" r="r" b="b"/>
              <a:pathLst>
                <a:path w="1677035" h="100330">
                  <a:moveTo>
                    <a:pt x="1676488" y="50673"/>
                  </a:moveTo>
                  <a:lnTo>
                    <a:pt x="1593684" y="1270"/>
                  </a:lnTo>
                  <a:lnTo>
                    <a:pt x="1591398" y="0"/>
                  </a:lnTo>
                  <a:lnTo>
                    <a:pt x="1588477" y="635"/>
                  </a:lnTo>
                  <a:lnTo>
                    <a:pt x="1587207" y="2921"/>
                  </a:lnTo>
                  <a:lnTo>
                    <a:pt x="1585810" y="5207"/>
                  </a:lnTo>
                  <a:lnTo>
                    <a:pt x="1586572" y="8128"/>
                  </a:lnTo>
                  <a:lnTo>
                    <a:pt x="1588858" y="9525"/>
                  </a:lnTo>
                  <a:lnTo>
                    <a:pt x="1649361" y="45681"/>
                  </a:lnTo>
                  <a:lnTo>
                    <a:pt x="1406321" y="43268"/>
                  </a:lnTo>
                  <a:lnTo>
                    <a:pt x="1335874" y="1397"/>
                  </a:lnTo>
                  <a:lnTo>
                    <a:pt x="1333715" y="0"/>
                  </a:lnTo>
                  <a:lnTo>
                    <a:pt x="1330794" y="762"/>
                  </a:lnTo>
                  <a:lnTo>
                    <a:pt x="1329397" y="3048"/>
                  </a:lnTo>
                  <a:lnTo>
                    <a:pt x="1328127" y="5334"/>
                  </a:lnTo>
                  <a:lnTo>
                    <a:pt x="1328762" y="8255"/>
                  </a:lnTo>
                  <a:lnTo>
                    <a:pt x="1331048" y="9652"/>
                  </a:lnTo>
                  <a:lnTo>
                    <a:pt x="1387208" y="43078"/>
                  </a:lnTo>
                  <a:lnTo>
                    <a:pt x="1066888" y="39878"/>
                  </a:lnTo>
                  <a:lnTo>
                    <a:pt x="1066838" y="42926"/>
                  </a:lnTo>
                  <a:lnTo>
                    <a:pt x="88" y="33782"/>
                  </a:lnTo>
                  <a:lnTo>
                    <a:pt x="0" y="43307"/>
                  </a:lnTo>
                  <a:lnTo>
                    <a:pt x="1391716" y="55232"/>
                  </a:lnTo>
                  <a:lnTo>
                    <a:pt x="1330413" y="90297"/>
                  </a:lnTo>
                  <a:lnTo>
                    <a:pt x="1328127" y="91567"/>
                  </a:lnTo>
                  <a:lnTo>
                    <a:pt x="1327238" y="94488"/>
                  </a:lnTo>
                  <a:lnTo>
                    <a:pt x="1328635" y="96774"/>
                  </a:lnTo>
                  <a:lnTo>
                    <a:pt x="1329905" y="99060"/>
                  </a:lnTo>
                  <a:lnTo>
                    <a:pt x="1332826" y="99822"/>
                  </a:lnTo>
                  <a:lnTo>
                    <a:pt x="1335112" y="98552"/>
                  </a:lnTo>
                  <a:lnTo>
                    <a:pt x="1410589" y="55372"/>
                  </a:lnTo>
                  <a:lnTo>
                    <a:pt x="1414957" y="52882"/>
                  </a:lnTo>
                  <a:lnTo>
                    <a:pt x="1649374" y="55206"/>
                  </a:lnTo>
                  <a:lnTo>
                    <a:pt x="1587969" y="90170"/>
                  </a:lnTo>
                  <a:lnTo>
                    <a:pt x="1585683" y="91440"/>
                  </a:lnTo>
                  <a:lnTo>
                    <a:pt x="1584921" y="94361"/>
                  </a:lnTo>
                  <a:lnTo>
                    <a:pt x="1586191" y="96647"/>
                  </a:lnTo>
                  <a:lnTo>
                    <a:pt x="1587588" y="98933"/>
                  </a:lnTo>
                  <a:lnTo>
                    <a:pt x="1590509" y="99695"/>
                  </a:lnTo>
                  <a:lnTo>
                    <a:pt x="1592668" y="98425"/>
                  </a:lnTo>
                  <a:lnTo>
                    <a:pt x="1668233" y="55372"/>
                  </a:lnTo>
                  <a:lnTo>
                    <a:pt x="1676488" y="50673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261230" y="1949069"/>
              <a:ext cx="457200" cy="304800"/>
            </a:xfrm>
            <a:custGeom>
              <a:avLst/>
              <a:gdLst/>
              <a:ahLst/>
              <a:cxnLst/>
              <a:rect l="l" t="t" r="r" b="b"/>
              <a:pathLst>
                <a:path w="457200" h="304800">
                  <a:moveTo>
                    <a:pt x="406400" y="0"/>
                  </a:moveTo>
                  <a:lnTo>
                    <a:pt x="50800" y="0"/>
                  </a:lnTo>
                  <a:lnTo>
                    <a:pt x="31021" y="4008"/>
                  </a:lnTo>
                  <a:lnTo>
                    <a:pt x="14874" y="14922"/>
                  </a:lnTo>
                  <a:lnTo>
                    <a:pt x="3990" y="31075"/>
                  </a:lnTo>
                  <a:lnTo>
                    <a:pt x="0" y="50800"/>
                  </a:lnTo>
                  <a:lnTo>
                    <a:pt x="0" y="254000"/>
                  </a:lnTo>
                  <a:lnTo>
                    <a:pt x="3990" y="273778"/>
                  </a:lnTo>
                  <a:lnTo>
                    <a:pt x="14874" y="289925"/>
                  </a:lnTo>
                  <a:lnTo>
                    <a:pt x="31021" y="300809"/>
                  </a:lnTo>
                  <a:lnTo>
                    <a:pt x="50800" y="304800"/>
                  </a:lnTo>
                  <a:lnTo>
                    <a:pt x="406400" y="304800"/>
                  </a:lnTo>
                  <a:lnTo>
                    <a:pt x="426178" y="300809"/>
                  </a:lnTo>
                  <a:lnTo>
                    <a:pt x="442325" y="289925"/>
                  </a:lnTo>
                  <a:lnTo>
                    <a:pt x="453209" y="273778"/>
                  </a:lnTo>
                  <a:lnTo>
                    <a:pt x="457200" y="254000"/>
                  </a:lnTo>
                  <a:lnTo>
                    <a:pt x="457200" y="50800"/>
                  </a:lnTo>
                  <a:lnTo>
                    <a:pt x="453209" y="31075"/>
                  </a:lnTo>
                  <a:lnTo>
                    <a:pt x="442325" y="14922"/>
                  </a:lnTo>
                  <a:lnTo>
                    <a:pt x="426178" y="4008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261230" y="1949069"/>
              <a:ext cx="457200" cy="304800"/>
            </a:xfrm>
            <a:custGeom>
              <a:avLst/>
              <a:gdLst/>
              <a:ahLst/>
              <a:cxnLst/>
              <a:rect l="l" t="t" r="r" b="b"/>
              <a:pathLst>
                <a:path w="457200" h="304800">
                  <a:moveTo>
                    <a:pt x="0" y="50800"/>
                  </a:moveTo>
                  <a:lnTo>
                    <a:pt x="3990" y="31075"/>
                  </a:lnTo>
                  <a:lnTo>
                    <a:pt x="14874" y="14922"/>
                  </a:lnTo>
                  <a:lnTo>
                    <a:pt x="31021" y="4008"/>
                  </a:lnTo>
                  <a:lnTo>
                    <a:pt x="50800" y="0"/>
                  </a:lnTo>
                  <a:lnTo>
                    <a:pt x="406400" y="0"/>
                  </a:lnTo>
                  <a:lnTo>
                    <a:pt x="426178" y="4008"/>
                  </a:lnTo>
                  <a:lnTo>
                    <a:pt x="442325" y="14922"/>
                  </a:lnTo>
                  <a:lnTo>
                    <a:pt x="453209" y="31075"/>
                  </a:lnTo>
                  <a:lnTo>
                    <a:pt x="457200" y="50800"/>
                  </a:lnTo>
                  <a:lnTo>
                    <a:pt x="457200" y="254000"/>
                  </a:lnTo>
                  <a:lnTo>
                    <a:pt x="453209" y="273778"/>
                  </a:lnTo>
                  <a:lnTo>
                    <a:pt x="442325" y="289925"/>
                  </a:lnTo>
                  <a:lnTo>
                    <a:pt x="426178" y="300809"/>
                  </a:lnTo>
                  <a:lnTo>
                    <a:pt x="406400" y="304800"/>
                  </a:lnTo>
                  <a:lnTo>
                    <a:pt x="50800" y="304800"/>
                  </a:lnTo>
                  <a:lnTo>
                    <a:pt x="31021" y="300809"/>
                  </a:lnTo>
                  <a:lnTo>
                    <a:pt x="14874" y="289925"/>
                  </a:lnTo>
                  <a:lnTo>
                    <a:pt x="3990" y="273778"/>
                  </a:lnTo>
                  <a:lnTo>
                    <a:pt x="0" y="254000"/>
                  </a:lnTo>
                  <a:lnTo>
                    <a:pt x="0" y="5080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733420" y="2050288"/>
              <a:ext cx="1527810" cy="100330"/>
            </a:xfrm>
            <a:custGeom>
              <a:avLst/>
              <a:gdLst/>
              <a:ahLst/>
              <a:cxnLst/>
              <a:rect l="l" t="t" r="r" b="b"/>
              <a:pathLst>
                <a:path w="1527810" h="100330">
                  <a:moveTo>
                    <a:pt x="1500698" y="55613"/>
                  </a:moveTo>
                  <a:lnTo>
                    <a:pt x="1436878" y="91566"/>
                  </a:lnTo>
                  <a:lnTo>
                    <a:pt x="1436116" y="94487"/>
                  </a:lnTo>
                  <a:lnTo>
                    <a:pt x="1438656" y="99060"/>
                  </a:lnTo>
                  <a:lnTo>
                    <a:pt x="1441577" y="99822"/>
                  </a:lnTo>
                  <a:lnTo>
                    <a:pt x="1519482" y="55879"/>
                  </a:lnTo>
                  <a:lnTo>
                    <a:pt x="1518284" y="55879"/>
                  </a:lnTo>
                  <a:lnTo>
                    <a:pt x="1500698" y="55613"/>
                  </a:lnTo>
                  <a:close/>
                </a:path>
                <a:path w="1527810" h="100330">
                  <a:moveTo>
                    <a:pt x="1508974" y="50949"/>
                  </a:moveTo>
                  <a:lnTo>
                    <a:pt x="1500698" y="55613"/>
                  </a:lnTo>
                  <a:lnTo>
                    <a:pt x="1518284" y="55879"/>
                  </a:lnTo>
                  <a:lnTo>
                    <a:pt x="1518305" y="55117"/>
                  </a:lnTo>
                  <a:lnTo>
                    <a:pt x="1515871" y="55117"/>
                  </a:lnTo>
                  <a:lnTo>
                    <a:pt x="1508974" y="50949"/>
                  </a:lnTo>
                  <a:close/>
                </a:path>
                <a:path w="1527810" h="100330">
                  <a:moveTo>
                    <a:pt x="1443101" y="0"/>
                  </a:moveTo>
                  <a:lnTo>
                    <a:pt x="1440180" y="762"/>
                  </a:lnTo>
                  <a:lnTo>
                    <a:pt x="1437386" y="5334"/>
                  </a:lnTo>
                  <a:lnTo>
                    <a:pt x="1438148" y="8254"/>
                  </a:lnTo>
                  <a:lnTo>
                    <a:pt x="1440433" y="9525"/>
                  </a:lnTo>
                  <a:lnTo>
                    <a:pt x="1500931" y="46088"/>
                  </a:lnTo>
                  <a:lnTo>
                    <a:pt x="1518539" y="46354"/>
                  </a:lnTo>
                  <a:lnTo>
                    <a:pt x="1518284" y="55879"/>
                  </a:lnTo>
                  <a:lnTo>
                    <a:pt x="1519482" y="55879"/>
                  </a:lnTo>
                  <a:lnTo>
                    <a:pt x="1527809" y="51181"/>
                  </a:lnTo>
                  <a:lnTo>
                    <a:pt x="1443101" y="0"/>
                  </a:lnTo>
                  <a:close/>
                </a:path>
                <a:path w="1527810" h="100330">
                  <a:moveTo>
                    <a:pt x="127" y="23367"/>
                  </a:moveTo>
                  <a:lnTo>
                    <a:pt x="0" y="32892"/>
                  </a:lnTo>
                  <a:lnTo>
                    <a:pt x="1500698" y="55613"/>
                  </a:lnTo>
                  <a:lnTo>
                    <a:pt x="1508974" y="50949"/>
                  </a:lnTo>
                  <a:lnTo>
                    <a:pt x="1500931" y="46088"/>
                  </a:lnTo>
                  <a:lnTo>
                    <a:pt x="127" y="23367"/>
                  </a:lnTo>
                  <a:close/>
                </a:path>
                <a:path w="1527810" h="100330">
                  <a:moveTo>
                    <a:pt x="1515999" y="46989"/>
                  </a:moveTo>
                  <a:lnTo>
                    <a:pt x="1508974" y="50949"/>
                  </a:lnTo>
                  <a:lnTo>
                    <a:pt x="1515871" y="55117"/>
                  </a:lnTo>
                  <a:lnTo>
                    <a:pt x="1515999" y="46989"/>
                  </a:lnTo>
                  <a:close/>
                </a:path>
                <a:path w="1527810" h="100330">
                  <a:moveTo>
                    <a:pt x="1518522" y="46989"/>
                  </a:moveTo>
                  <a:lnTo>
                    <a:pt x="1515999" y="46989"/>
                  </a:lnTo>
                  <a:lnTo>
                    <a:pt x="1515871" y="55117"/>
                  </a:lnTo>
                  <a:lnTo>
                    <a:pt x="1518305" y="55117"/>
                  </a:lnTo>
                  <a:lnTo>
                    <a:pt x="1518522" y="46989"/>
                  </a:lnTo>
                  <a:close/>
                </a:path>
                <a:path w="1527810" h="100330">
                  <a:moveTo>
                    <a:pt x="1500931" y="46088"/>
                  </a:moveTo>
                  <a:lnTo>
                    <a:pt x="1508974" y="50949"/>
                  </a:lnTo>
                  <a:lnTo>
                    <a:pt x="1515999" y="46989"/>
                  </a:lnTo>
                  <a:lnTo>
                    <a:pt x="1518522" y="46989"/>
                  </a:lnTo>
                  <a:lnTo>
                    <a:pt x="1518539" y="46354"/>
                  </a:lnTo>
                  <a:lnTo>
                    <a:pt x="1500931" y="46088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191630" y="1944497"/>
              <a:ext cx="457200" cy="304800"/>
            </a:xfrm>
            <a:custGeom>
              <a:avLst/>
              <a:gdLst/>
              <a:ahLst/>
              <a:cxnLst/>
              <a:rect l="l" t="t" r="r" b="b"/>
              <a:pathLst>
                <a:path w="457200" h="304800">
                  <a:moveTo>
                    <a:pt x="406400" y="0"/>
                  </a:moveTo>
                  <a:lnTo>
                    <a:pt x="50800" y="0"/>
                  </a:lnTo>
                  <a:lnTo>
                    <a:pt x="31021" y="4008"/>
                  </a:lnTo>
                  <a:lnTo>
                    <a:pt x="14874" y="14922"/>
                  </a:lnTo>
                  <a:lnTo>
                    <a:pt x="3990" y="31075"/>
                  </a:lnTo>
                  <a:lnTo>
                    <a:pt x="0" y="50800"/>
                  </a:lnTo>
                  <a:lnTo>
                    <a:pt x="0" y="254000"/>
                  </a:lnTo>
                  <a:lnTo>
                    <a:pt x="3990" y="273778"/>
                  </a:lnTo>
                  <a:lnTo>
                    <a:pt x="14874" y="289925"/>
                  </a:lnTo>
                  <a:lnTo>
                    <a:pt x="31021" y="300809"/>
                  </a:lnTo>
                  <a:lnTo>
                    <a:pt x="50800" y="304800"/>
                  </a:lnTo>
                  <a:lnTo>
                    <a:pt x="406400" y="304800"/>
                  </a:lnTo>
                  <a:lnTo>
                    <a:pt x="426178" y="300809"/>
                  </a:lnTo>
                  <a:lnTo>
                    <a:pt x="442325" y="289925"/>
                  </a:lnTo>
                  <a:lnTo>
                    <a:pt x="453209" y="273778"/>
                  </a:lnTo>
                  <a:lnTo>
                    <a:pt x="457200" y="254000"/>
                  </a:lnTo>
                  <a:lnTo>
                    <a:pt x="457200" y="50800"/>
                  </a:lnTo>
                  <a:lnTo>
                    <a:pt x="453209" y="31075"/>
                  </a:lnTo>
                  <a:lnTo>
                    <a:pt x="442325" y="14922"/>
                  </a:lnTo>
                  <a:lnTo>
                    <a:pt x="426178" y="4008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191630" y="1944497"/>
              <a:ext cx="457200" cy="304800"/>
            </a:xfrm>
            <a:custGeom>
              <a:avLst/>
              <a:gdLst/>
              <a:ahLst/>
              <a:cxnLst/>
              <a:rect l="l" t="t" r="r" b="b"/>
              <a:pathLst>
                <a:path w="457200" h="304800">
                  <a:moveTo>
                    <a:pt x="0" y="50800"/>
                  </a:moveTo>
                  <a:lnTo>
                    <a:pt x="3990" y="31075"/>
                  </a:lnTo>
                  <a:lnTo>
                    <a:pt x="14874" y="14922"/>
                  </a:lnTo>
                  <a:lnTo>
                    <a:pt x="31021" y="4008"/>
                  </a:lnTo>
                  <a:lnTo>
                    <a:pt x="50800" y="0"/>
                  </a:lnTo>
                  <a:lnTo>
                    <a:pt x="406400" y="0"/>
                  </a:lnTo>
                  <a:lnTo>
                    <a:pt x="426178" y="4008"/>
                  </a:lnTo>
                  <a:lnTo>
                    <a:pt x="442325" y="14922"/>
                  </a:lnTo>
                  <a:lnTo>
                    <a:pt x="453209" y="31075"/>
                  </a:lnTo>
                  <a:lnTo>
                    <a:pt x="457200" y="50800"/>
                  </a:lnTo>
                  <a:lnTo>
                    <a:pt x="457200" y="254000"/>
                  </a:lnTo>
                  <a:lnTo>
                    <a:pt x="453209" y="273778"/>
                  </a:lnTo>
                  <a:lnTo>
                    <a:pt x="442325" y="289925"/>
                  </a:lnTo>
                  <a:lnTo>
                    <a:pt x="426178" y="300809"/>
                  </a:lnTo>
                  <a:lnTo>
                    <a:pt x="406400" y="304800"/>
                  </a:lnTo>
                  <a:lnTo>
                    <a:pt x="50800" y="304800"/>
                  </a:lnTo>
                  <a:lnTo>
                    <a:pt x="31021" y="300809"/>
                  </a:lnTo>
                  <a:lnTo>
                    <a:pt x="14874" y="289925"/>
                  </a:lnTo>
                  <a:lnTo>
                    <a:pt x="3990" y="273778"/>
                  </a:lnTo>
                  <a:lnTo>
                    <a:pt x="0" y="254000"/>
                  </a:lnTo>
                  <a:lnTo>
                    <a:pt x="0" y="5080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718430" y="2047367"/>
              <a:ext cx="1473200" cy="99695"/>
            </a:xfrm>
            <a:custGeom>
              <a:avLst/>
              <a:gdLst/>
              <a:ahLst/>
              <a:cxnLst/>
              <a:rect l="l" t="t" r="r" b="b"/>
              <a:pathLst>
                <a:path w="1473200" h="99694">
                  <a:moveTo>
                    <a:pt x="1465075" y="44831"/>
                  </a:moveTo>
                  <a:lnTo>
                    <a:pt x="1463675" y="44831"/>
                  </a:lnTo>
                  <a:lnTo>
                    <a:pt x="1463802" y="54356"/>
                  </a:lnTo>
                  <a:lnTo>
                    <a:pt x="1446039" y="54411"/>
                  </a:lnTo>
                  <a:lnTo>
                    <a:pt x="1385189" y="90170"/>
                  </a:lnTo>
                  <a:lnTo>
                    <a:pt x="1383030" y="91567"/>
                  </a:lnTo>
                  <a:lnTo>
                    <a:pt x="1382268" y="94487"/>
                  </a:lnTo>
                  <a:lnTo>
                    <a:pt x="1383538" y="96774"/>
                  </a:lnTo>
                  <a:lnTo>
                    <a:pt x="1384935" y="98933"/>
                  </a:lnTo>
                  <a:lnTo>
                    <a:pt x="1387856" y="99695"/>
                  </a:lnTo>
                  <a:lnTo>
                    <a:pt x="1473200" y="49530"/>
                  </a:lnTo>
                  <a:lnTo>
                    <a:pt x="1465075" y="44831"/>
                  </a:lnTo>
                  <a:close/>
                </a:path>
                <a:path w="1473200" h="99694">
                  <a:moveTo>
                    <a:pt x="1446130" y="44885"/>
                  </a:moveTo>
                  <a:lnTo>
                    <a:pt x="0" y="49403"/>
                  </a:lnTo>
                  <a:lnTo>
                    <a:pt x="0" y="58928"/>
                  </a:lnTo>
                  <a:lnTo>
                    <a:pt x="1446039" y="54411"/>
                  </a:lnTo>
                  <a:lnTo>
                    <a:pt x="1454249" y="49586"/>
                  </a:lnTo>
                  <a:lnTo>
                    <a:pt x="1446130" y="44885"/>
                  </a:lnTo>
                  <a:close/>
                </a:path>
                <a:path w="1473200" h="99694">
                  <a:moveTo>
                    <a:pt x="1454249" y="49586"/>
                  </a:moveTo>
                  <a:lnTo>
                    <a:pt x="1446039" y="54411"/>
                  </a:lnTo>
                  <a:lnTo>
                    <a:pt x="1463802" y="54356"/>
                  </a:lnTo>
                  <a:lnTo>
                    <a:pt x="1463793" y="53721"/>
                  </a:lnTo>
                  <a:lnTo>
                    <a:pt x="1461389" y="53721"/>
                  </a:lnTo>
                  <a:lnTo>
                    <a:pt x="1454249" y="49586"/>
                  </a:lnTo>
                  <a:close/>
                </a:path>
                <a:path w="1473200" h="99694">
                  <a:moveTo>
                    <a:pt x="1461262" y="45466"/>
                  </a:moveTo>
                  <a:lnTo>
                    <a:pt x="1454249" y="49586"/>
                  </a:lnTo>
                  <a:lnTo>
                    <a:pt x="1461389" y="53721"/>
                  </a:lnTo>
                  <a:lnTo>
                    <a:pt x="1461262" y="45466"/>
                  </a:lnTo>
                  <a:close/>
                </a:path>
                <a:path w="1473200" h="99694">
                  <a:moveTo>
                    <a:pt x="1463683" y="45466"/>
                  </a:moveTo>
                  <a:lnTo>
                    <a:pt x="1461262" y="45466"/>
                  </a:lnTo>
                  <a:lnTo>
                    <a:pt x="1461389" y="53721"/>
                  </a:lnTo>
                  <a:lnTo>
                    <a:pt x="1463793" y="53721"/>
                  </a:lnTo>
                  <a:lnTo>
                    <a:pt x="1463683" y="45466"/>
                  </a:lnTo>
                  <a:close/>
                </a:path>
                <a:path w="1473200" h="99694">
                  <a:moveTo>
                    <a:pt x="1463675" y="44831"/>
                  </a:moveTo>
                  <a:lnTo>
                    <a:pt x="1446130" y="44885"/>
                  </a:lnTo>
                  <a:lnTo>
                    <a:pt x="1454249" y="49586"/>
                  </a:lnTo>
                  <a:lnTo>
                    <a:pt x="1461262" y="45466"/>
                  </a:lnTo>
                  <a:lnTo>
                    <a:pt x="1463683" y="45466"/>
                  </a:lnTo>
                  <a:lnTo>
                    <a:pt x="1463675" y="44831"/>
                  </a:lnTo>
                  <a:close/>
                </a:path>
                <a:path w="1473200" h="99694">
                  <a:moveTo>
                    <a:pt x="1387475" y="0"/>
                  </a:moveTo>
                  <a:lnTo>
                    <a:pt x="1384554" y="762"/>
                  </a:lnTo>
                  <a:lnTo>
                    <a:pt x="1383284" y="3048"/>
                  </a:lnTo>
                  <a:lnTo>
                    <a:pt x="1381887" y="5334"/>
                  </a:lnTo>
                  <a:lnTo>
                    <a:pt x="1382776" y="8255"/>
                  </a:lnTo>
                  <a:lnTo>
                    <a:pt x="1385062" y="9525"/>
                  </a:lnTo>
                  <a:lnTo>
                    <a:pt x="1446130" y="44885"/>
                  </a:lnTo>
                  <a:lnTo>
                    <a:pt x="1465075" y="44831"/>
                  </a:lnTo>
                  <a:lnTo>
                    <a:pt x="1389761" y="1270"/>
                  </a:lnTo>
                  <a:lnTo>
                    <a:pt x="1387475" y="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096631" y="1941576"/>
              <a:ext cx="457200" cy="304800"/>
            </a:xfrm>
            <a:custGeom>
              <a:avLst/>
              <a:gdLst/>
              <a:ahLst/>
              <a:cxnLst/>
              <a:rect l="l" t="t" r="r" b="b"/>
              <a:pathLst>
                <a:path w="457200" h="304800">
                  <a:moveTo>
                    <a:pt x="406400" y="0"/>
                  </a:moveTo>
                  <a:lnTo>
                    <a:pt x="50800" y="0"/>
                  </a:lnTo>
                  <a:lnTo>
                    <a:pt x="31021" y="3990"/>
                  </a:lnTo>
                  <a:lnTo>
                    <a:pt x="14874" y="14874"/>
                  </a:lnTo>
                  <a:lnTo>
                    <a:pt x="3990" y="31021"/>
                  </a:lnTo>
                  <a:lnTo>
                    <a:pt x="0" y="50800"/>
                  </a:lnTo>
                  <a:lnTo>
                    <a:pt x="0" y="254000"/>
                  </a:lnTo>
                  <a:lnTo>
                    <a:pt x="3990" y="273778"/>
                  </a:lnTo>
                  <a:lnTo>
                    <a:pt x="14874" y="289925"/>
                  </a:lnTo>
                  <a:lnTo>
                    <a:pt x="31021" y="300809"/>
                  </a:lnTo>
                  <a:lnTo>
                    <a:pt x="50800" y="304800"/>
                  </a:lnTo>
                  <a:lnTo>
                    <a:pt x="406400" y="304800"/>
                  </a:lnTo>
                  <a:lnTo>
                    <a:pt x="426178" y="300809"/>
                  </a:lnTo>
                  <a:lnTo>
                    <a:pt x="442325" y="289925"/>
                  </a:lnTo>
                  <a:lnTo>
                    <a:pt x="453209" y="273778"/>
                  </a:lnTo>
                  <a:lnTo>
                    <a:pt x="457200" y="254000"/>
                  </a:lnTo>
                  <a:lnTo>
                    <a:pt x="457200" y="50800"/>
                  </a:lnTo>
                  <a:lnTo>
                    <a:pt x="453209" y="31021"/>
                  </a:lnTo>
                  <a:lnTo>
                    <a:pt x="442325" y="14874"/>
                  </a:lnTo>
                  <a:lnTo>
                    <a:pt x="426178" y="399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096631" y="1941576"/>
              <a:ext cx="457200" cy="304800"/>
            </a:xfrm>
            <a:custGeom>
              <a:avLst/>
              <a:gdLst/>
              <a:ahLst/>
              <a:cxnLst/>
              <a:rect l="l" t="t" r="r" b="b"/>
              <a:pathLst>
                <a:path w="457200" h="304800">
                  <a:moveTo>
                    <a:pt x="0" y="50800"/>
                  </a:moveTo>
                  <a:lnTo>
                    <a:pt x="3990" y="31021"/>
                  </a:lnTo>
                  <a:lnTo>
                    <a:pt x="14874" y="14874"/>
                  </a:lnTo>
                  <a:lnTo>
                    <a:pt x="31021" y="3990"/>
                  </a:lnTo>
                  <a:lnTo>
                    <a:pt x="50800" y="0"/>
                  </a:lnTo>
                  <a:lnTo>
                    <a:pt x="406400" y="0"/>
                  </a:lnTo>
                  <a:lnTo>
                    <a:pt x="426178" y="3990"/>
                  </a:lnTo>
                  <a:lnTo>
                    <a:pt x="442325" y="14874"/>
                  </a:lnTo>
                  <a:lnTo>
                    <a:pt x="453209" y="31021"/>
                  </a:lnTo>
                  <a:lnTo>
                    <a:pt x="457200" y="50800"/>
                  </a:lnTo>
                  <a:lnTo>
                    <a:pt x="457200" y="254000"/>
                  </a:lnTo>
                  <a:lnTo>
                    <a:pt x="453209" y="273778"/>
                  </a:lnTo>
                  <a:lnTo>
                    <a:pt x="442325" y="289925"/>
                  </a:lnTo>
                  <a:lnTo>
                    <a:pt x="426178" y="300809"/>
                  </a:lnTo>
                  <a:lnTo>
                    <a:pt x="406400" y="304800"/>
                  </a:lnTo>
                  <a:lnTo>
                    <a:pt x="50800" y="304800"/>
                  </a:lnTo>
                  <a:lnTo>
                    <a:pt x="31021" y="300809"/>
                  </a:lnTo>
                  <a:lnTo>
                    <a:pt x="14874" y="289925"/>
                  </a:lnTo>
                  <a:lnTo>
                    <a:pt x="3990" y="273778"/>
                  </a:lnTo>
                  <a:lnTo>
                    <a:pt x="0" y="254000"/>
                  </a:lnTo>
                  <a:lnTo>
                    <a:pt x="0" y="5080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648830" y="2044319"/>
              <a:ext cx="1447800" cy="99695"/>
            </a:xfrm>
            <a:custGeom>
              <a:avLst/>
              <a:gdLst/>
              <a:ahLst/>
              <a:cxnLst/>
              <a:rect l="l" t="t" r="r" b="b"/>
              <a:pathLst>
                <a:path w="1447800" h="99694">
                  <a:moveTo>
                    <a:pt x="1439696" y="44957"/>
                  </a:moveTo>
                  <a:lnTo>
                    <a:pt x="1438402" y="44957"/>
                  </a:lnTo>
                  <a:lnTo>
                    <a:pt x="1438402" y="54482"/>
                  </a:lnTo>
                  <a:lnTo>
                    <a:pt x="1420629" y="54519"/>
                  </a:lnTo>
                  <a:lnTo>
                    <a:pt x="1359789" y="90169"/>
                  </a:lnTo>
                  <a:lnTo>
                    <a:pt x="1357502" y="91566"/>
                  </a:lnTo>
                  <a:lnTo>
                    <a:pt x="1356741" y="94360"/>
                  </a:lnTo>
                  <a:lnTo>
                    <a:pt x="1358138" y="96646"/>
                  </a:lnTo>
                  <a:lnTo>
                    <a:pt x="1359408" y="98932"/>
                  </a:lnTo>
                  <a:lnTo>
                    <a:pt x="1362328" y="99694"/>
                  </a:lnTo>
                  <a:lnTo>
                    <a:pt x="1364615" y="98425"/>
                  </a:lnTo>
                  <a:lnTo>
                    <a:pt x="1447800" y="49656"/>
                  </a:lnTo>
                  <a:lnTo>
                    <a:pt x="1439696" y="44957"/>
                  </a:lnTo>
                  <a:close/>
                </a:path>
                <a:path w="1447800" h="99694">
                  <a:moveTo>
                    <a:pt x="1420741" y="44993"/>
                  </a:moveTo>
                  <a:lnTo>
                    <a:pt x="0" y="47878"/>
                  </a:lnTo>
                  <a:lnTo>
                    <a:pt x="0" y="57403"/>
                  </a:lnTo>
                  <a:lnTo>
                    <a:pt x="1420629" y="54519"/>
                  </a:lnTo>
                  <a:lnTo>
                    <a:pt x="1428849" y="49702"/>
                  </a:lnTo>
                  <a:lnTo>
                    <a:pt x="1420741" y="44993"/>
                  </a:lnTo>
                  <a:close/>
                </a:path>
                <a:path w="1447800" h="99694">
                  <a:moveTo>
                    <a:pt x="1428849" y="49702"/>
                  </a:moveTo>
                  <a:lnTo>
                    <a:pt x="1420629" y="54519"/>
                  </a:lnTo>
                  <a:lnTo>
                    <a:pt x="1438402" y="54482"/>
                  </a:lnTo>
                  <a:lnTo>
                    <a:pt x="1438402" y="53847"/>
                  </a:lnTo>
                  <a:lnTo>
                    <a:pt x="1435989" y="53847"/>
                  </a:lnTo>
                  <a:lnTo>
                    <a:pt x="1428849" y="49702"/>
                  </a:lnTo>
                  <a:close/>
                </a:path>
                <a:path w="1447800" h="99694">
                  <a:moveTo>
                    <a:pt x="1435862" y="45592"/>
                  </a:moveTo>
                  <a:lnTo>
                    <a:pt x="1428849" y="49702"/>
                  </a:lnTo>
                  <a:lnTo>
                    <a:pt x="1435989" y="53847"/>
                  </a:lnTo>
                  <a:lnTo>
                    <a:pt x="1435862" y="45592"/>
                  </a:lnTo>
                  <a:close/>
                </a:path>
                <a:path w="1447800" h="99694">
                  <a:moveTo>
                    <a:pt x="1438402" y="45592"/>
                  </a:moveTo>
                  <a:lnTo>
                    <a:pt x="1435862" y="45592"/>
                  </a:lnTo>
                  <a:lnTo>
                    <a:pt x="1435989" y="53847"/>
                  </a:lnTo>
                  <a:lnTo>
                    <a:pt x="1438402" y="53847"/>
                  </a:lnTo>
                  <a:lnTo>
                    <a:pt x="1438402" y="45592"/>
                  </a:lnTo>
                  <a:close/>
                </a:path>
                <a:path w="1447800" h="99694">
                  <a:moveTo>
                    <a:pt x="1438402" y="44957"/>
                  </a:moveTo>
                  <a:lnTo>
                    <a:pt x="1420741" y="44993"/>
                  </a:lnTo>
                  <a:lnTo>
                    <a:pt x="1428849" y="49702"/>
                  </a:lnTo>
                  <a:lnTo>
                    <a:pt x="1435862" y="45592"/>
                  </a:lnTo>
                  <a:lnTo>
                    <a:pt x="1438402" y="45592"/>
                  </a:lnTo>
                  <a:lnTo>
                    <a:pt x="1438402" y="44957"/>
                  </a:lnTo>
                  <a:close/>
                </a:path>
                <a:path w="1447800" h="99694">
                  <a:moveTo>
                    <a:pt x="1362202" y="0"/>
                  </a:moveTo>
                  <a:lnTo>
                    <a:pt x="1359280" y="761"/>
                  </a:lnTo>
                  <a:lnTo>
                    <a:pt x="1357884" y="3047"/>
                  </a:lnTo>
                  <a:lnTo>
                    <a:pt x="1356614" y="5206"/>
                  </a:lnTo>
                  <a:lnTo>
                    <a:pt x="1357376" y="8127"/>
                  </a:lnTo>
                  <a:lnTo>
                    <a:pt x="1359662" y="9525"/>
                  </a:lnTo>
                  <a:lnTo>
                    <a:pt x="1420741" y="44993"/>
                  </a:lnTo>
                  <a:lnTo>
                    <a:pt x="1439696" y="44957"/>
                  </a:lnTo>
                  <a:lnTo>
                    <a:pt x="1362202" y="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555447" y="1657857"/>
            <a:ext cx="857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83027" y="1657857"/>
            <a:ext cx="2635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Calibri"/>
                <a:cs typeface="Calibri"/>
              </a:rPr>
              <a:t>t+1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370578" y="1657857"/>
            <a:ext cx="2635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Calibri"/>
                <a:cs typeface="Calibri"/>
              </a:rPr>
              <a:t>t+2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18630" y="1657857"/>
            <a:ext cx="2641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t</a:t>
            </a:r>
            <a:r>
              <a:rPr sz="1400" spc="-10" dirty="0">
                <a:latin typeface="Calibri"/>
                <a:cs typeface="Calibri"/>
              </a:rPr>
              <a:t>+</a:t>
            </a:r>
            <a:r>
              <a:rPr sz="1400" dirty="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187308" y="1657857"/>
            <a:ext cx="2641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t</a:t>
            </a:r>
            <a:r>
              <a:rPr sz="1400" spc="-10" dirty="0">
                <a:latin typeface="Calibri"/>
                <a:cs typeface="Calibri"/>
              </a:rPr>
              <a:t>+</a:t>
            </a:r>
            <a:r>
              <a:rPr sz="1400" dirty="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51726" y="2395727"/>
            <a:ext cx="936625" cy="800100"/>
            <a:chOff x="151726" y="2395727"/>
            <a:chExt cx="936625" cy="800100"/>
          </a:xfrm>
        </p:grpSpPr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8980" y="2662427"/>
              <a:ext cx="458977" cy="533400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1726" y="2395727"/>
              <a:ext cx="458978" cy="533400"/>
            </a:xfrm>
            <a:prstGeom prst="rect">
              <a:avLst/>
            </a:prstGeom>
          </p:spPr>
        </p:pic>
      </p:grpSp>
      <p:grpSp>
        <p:nvGrpSpPr>
          <p:cNvPr id="30" name="object 30"/>
          <p:cNvGrpSpPr/>
          <p:nvPr/>
        </p:nvGrpSpPr>
        <p:grpSpPr>
          <a:xfrm>
            <a:off x="2109216" y="2551176"/>
            <a:ext cx="802640" cy="838200"/>
            <a:chOff x="2109216" y="2551176"/>
            <a:chExt cx="802640" cy="838200"/>
          </a:xfrm>
        </p:grpSpPr>
        <p:pic>
          <p:nvPicPr>
            <p:cNvPr id="31" name="object 3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83434" y="2747772"/>
              <a:ext cx="327837" cy="38100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13229" y="2551176"/>
              <a:ext cx="327837" cy="38100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09216" y="3008376"/>
              <a:ext cx="327837" cy="381000"/>
            </a:xfrm>
            <a:prstGeom prst="rect">
              <a:avLst/>
            </a:prstGeom>
          </p:spPr>
        </p:pic>
      </p:grpSp>
      <p:pic>
        <p:nvPicPr>
          <p:cNvPr id="34" name="object 3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59939" y="3238500"/>
            <a:ext cx="327837" cy="381000"/>
          </a:xfrm>
          <a:prstGeom prst="rect">
            <a:avLst/>
          </a:prstGeom>
        </p:spPr>
      </p:pic>
      <p:grpSp>
        <p:nvGrpSpPr>
          <p:cNvPr id="35" name="object 35"/>
          <p:cNvGrpSpPr/>
          <p:nvPr/>
        </p:nvGrpSpPr>
        <p:grpSpPr>
          <a:xfrm>
            <a:off x="3783329" y="2430779"/>
            <a:ext cx="1034415" cy="748665"/>
            <a:chOff x="3783329" y="2430779"/>
            <a:chExt cx="1034415" cy="748665"/>
          </a:xfrm>
        </p:grpSpPr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89830" y="2627375"/>
              <a:ext cx="327837" cy="381000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19625" y="2430779"/>
              <a:ext cx="327837" cy="381000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83329" y="2798063"/>
              <a:ext cx="327837" cy="381000"/>
            </a:xfrm>
            <a:prstGeom prst="rect">
              <a:avLst/>
            </a:prstGeom>
          </p:spPr>
        </p:pic>
      </p:grpSp>
      <p:pic>
        <p:nvPicPr>
          <p:cNvPr id="39" name="object 3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66335" y="3118104"/>
            <a:ext cx="327837" cy="381000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57014" y="3590544"/>
            <a:ext cx="327837" cy="380999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77334" y="3238500"/>
            <a:ext cx="327837" cy="381000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73321" y="3712464"/>
            <a:ext cx="327837" cy="381000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20230" y="2436876"/>
            <a:ext cx="327837" cy="381000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10781" y="2909316"/>
            <a:ext cx="327837" cy="381000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31103" y="2557272"/>
            <a:ext cx="327837" cy="381000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77813" y="3390900"/>
            <a:ext cx="327837" cy="381000"/>
          </a:xfrm>
          <a:prstGeom prst="rect">
            <a:avLst/>
          </a:prstGeom>
        </p:spPr>
      </p:pic>
      <p:pic>
        <p:nvPicPr>
          <p:cNvPr id="47" name="object 4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27090" y="3031235"/>
            <a:ext cx="327837" cy="381000"/>
          </a:xfrm>
          <a:prstGeom prst="rect">
            <a:avLst/>
          </a:prstGeom>
        </p:spPr>
      </p:pic>
      <p:pic>
        <p:nvPicPr>
          <p:cNvPr id="48" name="object 4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67658" y="4169664"/>
            <a:ext cx="327837" cy="381000"/>
          </a:xfrm>
          <a:prstGeom prst="rect">
            <a:avLst/>
          </a:prstGeom>
        </p:spPr>
      </p:pic>
      <p:grpSp>
        <p:nvGrpSpPr>
          <p:cNvPr id="49" name="object 49"/>
          <p:cNvGrpSpPr/>
          <p:nvPr/>
        </p:nvGrpSpPr>
        <p:grpSpPr>
          <a:xfrm>
            <a:off x="7507478" y="2444495"/>
            <a:ext cx="1034415" cy="748665"/>
            <a:chOff x="7507478" y="2444495"/>
            <a:chExt cx="1034415" cy="748665"/>
          </a:xfrm>
        </p:grpSpPr>
        <p:pic>
          <p:nvPicPr>
            <p:cNvPr id="50" name="object 5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13852" y="2641091"/>
              <a:ext cx="327837" cy="381000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43647" y="2444495"/>
              <a:ext cx="327837" cy="381000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07478" y="2811779"/>
              <a:ext cx="327837" cy="381000"/>
            </a:xfrm>
            <a:prstGeom prst="rect">
              <a:avLst/>
            </a:prstGeom>
          </p:spPr>
        </p:pic>
      </p:grpSp>
      <p:pic>
        <p:nvPicPr>
          <p:cNvPr id="53" name="object 5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90483" y="3131820"/>
            <a:ext cx="327837" cy="381000"/>
          </a:xfrm>
          <a:prstGeom prst="rect">
            <a:avLst/>
          </a:prstGeom>
        </p:spPr>
      </p:pic>
      <p:grpSp>
        <p:nvGrpSpPr>
          <p:cNvPr id="54" name="object 54"/>
          <p:cNvGrpSpPr/>
          <p:nvPr/>
        </p:nvGrpSpPr>
        <p:grpSpPr>
          <a:xfrm>
            <a:off x="7984108" y="3604259"/>
            <a:ext cx="847090" cy="1501140"/>
            <a:chOff x="7984108" y="3604259"/>
            <a:chExt cx="847090" cy="1501140"/>
          </a:xfrm>
        </p:grpSpPr>
        <p:pic>
          <p:nvPicPr>
            <p:cNvPr id="55" name="object 5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81161" y="3604259"/>
              <a:ext cx="327837" cy="381000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84108" y="3971543"/>
              <a:ext cx="327837" cy="381000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503284" y="4034027"/>
              <a:ext cx="327837" cy="381000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25230" y="4404359"/>
              <a:ext cx="327837" cy="381000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85251" y="4724399"/>
              <a:ext cx="327837" cy="381000"/>
            </a:xfrm>
            <a:prstGeom prst="rect">
              <a:avLst/>
            </a:prstGeom>
          </p:spPr>
        </p:pic>
      </p:grpSp>
      <p:grpSp>
        <p:nvGrpSpPr>
          <p:cNvPr id="60" name="object 60"/>
          <p:cNvGrpSpPr/>
          <p:nvPr/>
        </p:nvGrpSpPr>
        <p:grpSpPr>
          <a:xfrm>
            <a:off x="7595489" y="3252215"/>
            <a:ext cx="534035" cy="780415"/>
            <a:chOff x="7595489" y="3252215"/>
            <a:chExt cx="534035" cy="780415"/>
          </a:xfrm>
        </p:grpSpPr>
        <p:pic>
          <p:nvPicPr>
            <p:cNvPr id="61" name="object 6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01356" y="3252215"/>
              <a:ext cx="327837" cy="380999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95489" y="3651503"/>
              <a:ext cx="327837" cy="381000"/>
            </a:xfrm>
            <a:prstGeom prst="rect">
              <a:avLst/>
            </a:prstGeom>
          </p:spPr>
        </p:pic>
      </p:grpSp>
      <p:pic>
        <p:nvPicPr>
          <p:cNvPr id="63" name="object 6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91679" y="4183379"/>
            <a:ext cx="327837" cy="381000"/>
          </a:xfrm>
          <a:prstGeom prst="rect">
            <a:avLst/>
          </a:prstGeom>
        </p:spPr>
      </p:pic>
      <p:pic>
        <p:nvPicPr>
          <p:cNvPr id="64" name="object 6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7418" y="894080"/>
            <a:ext cx="5774016" cy="773684"/>
          </a:xfrm>
          <a:prstGeom prst="rect">
            <a:avLst/>
          </a:prstGeom>
        </p:spPr>
      </p:pic>
      <p:sp>
        <p:nvSpPr>
          <p:cNvPr id="65" name="object 65"/>
          <p:cNvSpPr/>
          <p:nvPr/>
        </p:nvSpPr>
        <p:spPr>
          <a:xfrm>
            <a:off x="1713229" y="5808853"/>
            <a:ext cx="498475" cy="22860"/>
          </a:xfrm>
          <a:custGeom>
            <a:avLst/>
            <a:gdLst/>
            <a:ahLst/>
            <a:cxnLst/>
            <a:rect l="l" t="t" r="r" b="b"/>
            <a:pathLst>
              <a:path w="498475" h="22860">
                <a:moveTo>
                  <a:pt x="498348" y="0"/>
                </a:moveTo>
                <a:lnTo>
                  <a:pt x="0" y="0"/>
                </a:lnTo>
                <a:lnTo>
                  <a:pt x="0" y="22860"/>
                </a:lnTo>
                <a:lnTo>
                  <a:pt x="498348" y="22860"/>
                </a:lnTo>
                <a:lnTo>
                  <a:pt x="4983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222502" y="5469382"/>
            <a:ext cx="1645285" cy="701675"/>
          </a:xfrm>
          <a:custGeom>
            <a:avLst/>
            <a:gdLst/>
            <a:ahLst/>
            <a:cxnLst/>
            <a:rect l="l" t="t" r="r" b="b"/>
            <a:pathLst>
              <a:path w="1645285" h="701675">
                <a:moveTo>
                  <a:pt x="1520439" y="0"/>
                </a:moveTo>
                <a:lnTo>
                  <a:pt x="1510279" y="11684"/>
                </a:lnTo>
                <a:lnTo>
                  <a:pt x="1531307" y="34783"/>
                </a:lnTo>
                <a:lnTo>
                  <a:pt x="1550395" y="63512"/>
                </a:lnTo>
                <a:lnTo>
                  <a:pt x="1567554" y="97880"/>
                </a:lnTo>
                <a:lnTo>
                  <a:pt x="1582796" y="137896"/>
                </a:lnTo>
                <a:lnTo>
                  <a:pt x="1595297" y="183328"/>
                </a:lnTo>
                <a:lnTo>
                  <a:pt x="1604227" y="233957"/>
                </a:lnTo>
                <a:lnTo>
                  <a:pt x="1609585" y="289785"/>
                </a:lnTo>
                <a:lnTo>
                  <a:pt x="1611371" y="350812"/>
                </a:lnTo>
                <a:lnTo>
                  <a:pt x="1609585" y="411846"/>
                </a:lnTo>
                <a:lnTo>
                  <a:pt x="1604227" y="467675"/>
                </a:lnTo>
                <a:lnTo>
                  <a:pt x="1595297" y="518302"/>
                </a:lnTo>
                <a:lnTo>
                  <a:pt x="1582796" y="563727"/>
                </a:lnTo>
                <a:lnTo>
                  <a:pt x="1567554" y="603742"/>
                </a:lnTo>
                <a:lnTo>
                  <a:pt x="1550395" y="638117"/>
                </a:lnTo>
                <a:lnTo>
                  <a:pt x="1510279" y="689952"/>
                </a:lnTo>
                <a:lnTo>
                  <a:pt x="1520439" y="701573"/>
                </a:lnTo>
                <a:lnTo>
                  <a:pt x="1567318" y="649927"/>
                </a:lnTo>
                <a:lnTo>
                  <a:pt x="1588358" y="614757"/>
                </a:lnTo>
                <a:lnTo>
                  <a:pt x="1607815" y="573354"/>
                </a:lnTo>
                <a:lnTo>
                  <a:pt x="1621194" y="535958"/>
                </a:lnTo>
                <a:lnTo>
                  <a:pt x="1631611" y="494988"/>
                </a:lnTo>
                <a:lnTo>
                  <a:pt x="1639060" y="450446"/>
                </a:lnTo>
                <a:lnTo>
                  <a:pt x="1643533" y="402331"/>
                </a:lnTo>
                <a:lnTo>
                  <a:pt x="1645026" y="350647"/>
                </a:lnTo>
                <a:lnTo>
                  <a:pt x="1642694" y="286748"/>
                </a:lnTo>
                <a:lnTo>
                  <a:pt x="1635707" y="228387"/>
                </a:lnTo>
                <a:lnTo>
                  <a:pt x="1624077" y="175564"/>
                </a:lnTo>
                <a:lnTo>
                  <a:pt x="1607815" y="128282"/>
                </a:lnTo>
                <a:lnTo>
                  <a:pt x="1588358" y="86891"/>
                </a:lnTo>
                <a:lnTo>
                  <a:pt x="1567318" y="51706"/>
                </a:lnTo>
                <a:lnTo>
                  <a:pt x="1544682" y="22739"/>
                </a:lnTo>
                <a:lnTo>
                  <a:pt x="1520439" y="0"/>
                </a:lnTo>
                <a:close/>
              </a:path>
              <a:path w="1645285" h="701675">
                <a:moveTo>
                  <a:pt x="124582" y="0"/>
                </a:moveTo>
                <a:lnTo>
                  <a:pt x="77703" y="51706"/>
                </a:lnTo>
                <a:lnTo>
                  <a:pt x="56663" y="86891"/>
                </a:lnTo>
                <a:lnTo>
                  <a:pt x="37206" y="128282"/>
                </a:lnTo>
                <a:lnTo>
                  <a:pt x="20944" y="175564"/>
                </a:lnTo>
                <a:lnTo>
                  <a:pt x="9313" y="228387"/>
                </a:lnTo>
                <a:lnTo>
                  <a:pt x="2326" y="286748"/>
                </a:lnTo>
                <a:lnTo>
                  <a:pt x="0" y="350812"/>
                </a:lnTo>
                <a:lnTo>
                  <a:pt x="1487" y="402331"/>
                </a:lnTo>
                <a:lnTo>
                  <a:pt x="5961" y="450446"/>
                </a:lnTo>
                <a:lnTo>
                  <a:pt x="13409" y="494988"/>
                </a:lnTo>
                <a:lnTo>
                  <a:pt x="23826" y="535958"/>
                </a:lnTo>
                <a:lnTo>
                  <a:pt x="37206" y="573354"/>
                </a:lnTo>
                <a:lnTo>
                  <a:pt x="56663" y="614757"/>
                </a:lnTo>
                <a:lnTo>
                  <a:pt x="77703" y="649927"/>
                </a:lnTo>
                <a:lnTo>
                  <a:pt x="124582" y="701573"/>
                </a:lnTo>
                <a:lnTo>
                  <a:pt x="134742" y="689952"/>
                </a:lnTo>
                <a:lnTo>
                  <a:pt x="113713" y="666854"/>
                </a:lnTo>
                <a:lnTo>
                  <a:pt x="94626" y="638117"/>
                </a:lnTo>
                <a:lnTo>
                  <a:pt x="77467" y="603742"/>
                </a:lnTo>
                <a:lnTo>
                  <a:pt x="62225" y="563727"/>
                </a:lnTo>
                <a:lnTo>
                  <a:pt x="49723" y="518302"/>
                </a:lnTo>
                <a:lnTo>
                  <a:pt x="40793" y="467675"/>
                </a:lnTo>
                <a:lnTo>
                  <a:pt x="35436" y="411846"/>
                </a:lnTo>
                <a:lnTo>
                  <a:pt x="33655" y="350647"/>
                </a:lnTo>
                <a:lnTo>
                  <a:pt x="35436" y="289785"/>
                </a:lnTo>
                <a:lnTo>
                  <a:pt x="40793" y="233957"/>
                </a:lnTo>
                <a:lnTo>
                  <a:pt x="49723" y="183328"/>
                </a:lnTo>
                <a:lnTo>
                  <a:pt x="62225" y="137896"/>
                </a:lnTo>
                <a:lnTo>
                  <a:pt x="77467" y="97880"/>
                </a:lnTo>
                <a:lnTo>
                  <a:pt x="94626" y="63512"/>
                </a:lnTo>
                <a:lnTo>
                  <a:pt x="134742" y="11684"/>
                </a:lnTo>
                <a:lnTo>
                  <a:pt x="1245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1662810" y="5555081"/>
            <a:ext cx="3094990" cy="689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>
              <a:lnSpc>
                <a:spcPts val="2615"/>
              </a:lnSpc>
              <a:spcBef>
                <a:spcPts val="95"/>
              </a:spcBef>
              <a:tabLst>
                <a:tab pos="1705610" algn="l"/>
              </a:tabLst>
            </a:pPr>
            <a:r>
              <a:rPr sz="4200" spc="-7" baseline="41666" dirty="0">
                <a:latin typeface="Cambria Math"/>
                <a:cs typeface="Cambria Math"/>
              </a:rPr>
              <a:t>𝒅𝑵</a:t>
            </a:r>
            <a:r>
              <a:rPr sz="4200" spc="225" baseline="41666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𝒓𝑵	</a:t>
            </a:r>
            <a:r>
              <a:rPr sz="2800" spc="-5" dirty="0">
                <a:latin typeface="Cambria Math"/>
                <a:cs typeface="Cambria Math"/>
              </a:rPr>
              <a:t>𝟏</a:t>
            </a:r>
            <a:r>
              <a:rPr sz="2800" spc="-15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−</a:t>
            </a:r>
            <a:r>
              <a:rPr sz="2800" spc="-30" dirty="0">
                <a:latin typeface="Cambria Math"/>
                <a:cs typeface="Cambria Math"/>
              </a:rPr>
              <a:t> </a:t>
            </a:r>
            <a:r>
              <a:rPr sz="4200" baseline="41666" dirty="0">
                <a:latin typeface="Cambria Math"/>
                <a:cs typeface="Cambria Math"/>
              </a:rPr>
              <a:t>𝑵</a:t>
            </a:r>
            <a:r>
              <a:rPr sz="3075" baseline="42005" dirty="0">
                <a:latin typeface="Cambria Math"/>
                <a:cs typeface="Cambria Math"/>
              </a:rPr>
              <a:t>𝒕−𝑟</a:t>
            </a:r>
            <a:endParaRPr sz="3075" baseline="42005">
              <a:latin typeface="Cambria Math"/>
              <a:cs typeface="Cambria Math"/>
            </a:endParaRPr>
          </a:p>
          <a:p>
            <a:pPr marL="109855">
              <a:lnSpc>
                <a:spcPts val="2615"/>
              </a:lnSpc>
              <a:tabLst>
                <a:tab pos="2563495" algn="l"/>
              </a:tabLst>
            </a:pPr>
            <a:r>
              <a:rPr sz="2800" spc="-5" dirty="0">
                <a:latin typeface="Cambria Math"/>
                <a:cs typeface="Cambria Math"/>
              </a:rPr>
              <a:t>𝒅𝒕	𝑲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005326" y="5808853"/>
            <a:ext cx="715010" cy="22860"/>
          </a:xfrm>
          <a:custGeom>
            <a:avLst/>
            <a:gdLst/>
            <a:ahLst/>
            <a:cxnLst/>
            <a:rect l="l" t="t" r="r" b="b"/>
            <a:pathLst>
              <a:path w="715010" h="22860">
                <a:moveTo>
                  <a:pt x="714755" y="0"/>
                </a:moveTo>
                <a:lnTo>
                  <a:pt x="0" y="0"/>
                </a:lnTo>
                <a:lnTo>
                  <a:pt x="0" y="22860"/>
                </a:lnTo>
                <a:lnTo>
                  <a:pt x="714755" y="22860"/>
                </a:lnTo>
                <a:lnTo>
                  <a:pt x="7147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5809615" y="5515457"/>
            <a:ext cx="166623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alibri"/>
                <a:cs typeface="Calibri"/>
              </a:rPr>
              <a:t>τ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= time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lag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8054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𝒅𝑵/𝒅𝒕 = 𝒓𝑵 (𝟏 − 𝑵</a:t>
            </a:r>
            <a:r>
              <a:rPr lang="en-IN" baseline="-25000" dirty="0" smtClean="0"/>
              <a:t>𝒕−𝝉</a:t>
            </a:r>
            <a:r>
              <a:rPr lang="en-IN" dirty="0" smtClean="0"/>
              <a:t>/𝑲)</a:t>
            </a:r>
          </a:p>
          <a:p>
            <a:pPr marL="0" indent="0">
              <a:buNone/>
            </a:pPr>
            <a:r>
              <a:rPr lang="en-IN" dirty="0" smtClean="0"/>
              <a:t> </a:t>
            </a:r>
            <a:r>
              <a:rPr lang="el-GR" dirty="0" smtClean="0"/>
              <a:t>τ = </a:t>
            </a:r>
            <a:r>
              <a:rPr lang="en-IN" dirty="0" smtClean="0"/>
              <a:t>time lag</a:t>
            </a:r>
          </a:p>
          <a:p>
            <a:pPr marL="0" indent="0">
              <a:buNone/>
            </a:pPr>
            <a:r>
              <a:rPr lang="en-US" dirty="0" smtClean="0"/>
              <a:t> Two things will affect this equation.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The length of the time lag (τ)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The response time of the population – this is inversely related to the intrinsic rate of increase (i.e. 1/r).</a:t>
            </a:r>
          </a:p>
          <a:p>
            <a:r>
              <a:rPr lang="en-US" dirty="0"/>
              <a:t>R</a:t>
            </a:r>
            <a:r>
              <a:rPr lang="en-US" dirty="0" smtClean="0"/>
              <a:t>atio of the time lag to the response time 𝝉 𝟏/𝒓 , (which is simply </a:t>
            </a:r>
            <a:r>
              <a:rPr lang="en-US" dirty="0" err="1" smtClean="0"/>
              <a:t>rτ</a:t>
            </a:r>
            <a:r>
              <a:rPr lang="en-US" dirty="0" smtClean="0"/>
              <a:t>) controls population growth.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64454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2341</TotalTime>
  <Words>594</Words>
  <Application>Microsoft Office PowerPoint</Application>
  <PresentationFormat>On-screen Show (4:3)</PresentationFormat>
  <Paragraphs>161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Time Lag Model of Population Growth Dr Mohammed Shoeb Assistant Professor Department of Zoology Govt. Dr WW Patankar Girl’s PG College, Durg</vt:lpstr>
      <vt:lpstr>Contents</vt:lpstr>
      <vt:lpstr>Introduction</vt:lpstr>
      <vt:lpstr>Factors Causing Time Lag</vt:lpstr>
      <vt:lpstr>Factors Causing Time Lag</vt:lpstr>
      <vt:lpstr> Impacts of time lags in population models  </vt:lpstr>
      <vt:lpstr>Slide 7</vt:lpstr>
      <vt:lpstr>Time Lags</vt:lpstr>
      <vt:lpstr>Slide 9</vt:lpstr>
      <vt:lpstr>Slide 10</vt:lpstr>
      <vt:lpstr>Time lags (continuous population)</vt:lpstr>
      <vt:lpstr>Time lags (continuous population)</vt:lpstr>
      <vt:lpstr>Time lags (continuous population)</vt:lpstr>
      <vt:lpstr>Time lags (continuous population)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Lag Model of Population Growth</dc:title>
  <dc:creator>user</dc:creator>
  <cp:lastModifiedBy>zoology</cp:lastModifiedBy>
  <cp:revision>30</cp:revision>
  <dcterms:created xsi:type="dcterms:W3CDTF">2024-09-28T17:11:31Z</dcterms:created>
  <dcterms:modified xsi:type="dcterms:W3CDTF">2025-07-14T11:04:28Z</dcterms:modified>
</cp:coreProperties>
</file>